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0864A0-48D7-4EC1-A246-D1D8EC740921}">
  <a:tblStyle styleId="{BB0864A0-48D7-4EC1-A246-D1D8EC740921}"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EE7"/>
          </a:solidFill>
        </a:fill>
      </a:tcStyle>
    </a:wholeTbl>
    <a:band1H>
      <a:tcTxStyle/>
      <a:tcStyle>
        <a:tcBdr/>
        <a:fill>
          <a:solidFill>
            <a:srgbClr val="F9DCCA"/>
          </a:solidFill>
        </a:fill>
      </a:tcStyle>
    </a:band1H>
    <a:band2H>
      <a:tcTxStyle/>
      <a:tcStyle>
        <a:tcBdr/>
      </a:tcStyle>
    </a:band2H>
    <a:band1V>
      <a:tcTxStyle/>
      <a:tcStyle>
        <a:tcBdr/>
        <a:fill>
          <a:solidFill>
            <a:srgbClr val="F9DCCA"/>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 descr="HD-ShadowLong.png"/>
          <p:cNvPicPr preferRelativeResize="0"/>
          <p:nvPr/>
        </p:nvPicPr>
        <p:blipFill rotWithShape="1">
          <a:blip r:embed="rId2">
            <a:alphaModFix/>
          </a:blip>
          <a:srcRect/>
          <a:stretch/>
        </p:blipFill>
        <p:spPr>
          <a:xfrm>
            <a:off x="1" y="4242851"/>
            <a:ext cx="8968084" cy="275942"/>
          </a:xfrm>
          <a:prstGeom prst="rect">
            <a:avLst/>
          </a:prstGeom>
          <a:noFill/>
          <a:ln>
            <a:noFill/>
          </a:ln>
        </p:spPr>
      </p:pic>
      <p:pic>
        <p:nvPicPr>
          <p:cNvPr id="14" name="Google Shape;14;p2" descr="HD-ShadowShort.png"/>
          <p:cNvPicPr preferRelativeResize="0"/>
          <p:nvPr/>
        </p:nvPicPr>
        <p:blipFill rotWithShape="1">
          <a:blip r:embed="rId3">
            <a:alphaModFix/>
          </a:blip>
          <a:srcRect/>
          <a:stretch/>
        </p:blipFill>
        <p:spPr>
          <a:xfrm>
            <a:off x="9111716" y="4243845"/>
            <a:ext cx="3077108" cy="276940"/>
          </a:xfrm>
          <a:prstGeom prst="rect">
            <a:avLst/>
          </a:prstGeom>
          <a:noFill/>
          <a:ln>
            <a:noFill/>
          </a:ln>
        </p:spPr>
      </p:pic>
      <p:sp>
        <p:nvSpPr>
          <p:cNvPr id="15" name="Google Shape;15;p2"/>
          <p:cNvSpPr/>
          <p:nvPr/>
        </p:nvSpPr>
        <p:spPr>
          <a:xfrm>
            <a:off x="0" y="2590078"/>
            <a:ext cx="8968085" cy="1660332"/>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111715" y="2590078"/>
            <a:ext cx="3077109" cy="16603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9" name="Google Shape;19;p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9255346" y="2750337"/>
            <a:ext cx="1171888" cy="1356442"/>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03"/>
        <p:cNvGrpSpPr/>
        <p:nvPr/>
      </p:nvGrpSpPr>
      <p:grpSpPr>
        <a:xfrm>
          <a:off x="0" y="0"/>
          <a:ext cx="0" cy="0"/>
          <a:chOff x="0" y="0"/>
          <a:chExt cx="0" cy="0"/>
        </a:xfrm>
      </p:grpSpPr>
      <p:pic>
        <p:nvPicPr>
          <p:cNvPr id="104" name="Google Shape;104;p11"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05" name="Google Shape;105;p11"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06" name="Google Shape;106;p11"/>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1"/>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10" name="Google Shape;110;p11"/>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11" name="Google Shape;111;p1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14"/>
        <p:cNvGrpSpPr/>
        <p:nvPr/>
      </p:nvGrpSpPr>
      <p:grpSpPr>
        <a:xfrm>
          <a:off x="0" y="0"/>
          <a:ext cx="0" cy="0"/>
          <a:chOff x="0" y="0"/>
          <a:chExt cx="0" cy="0"/>
        </a:xfrm>
      </p:grpSpPr>
      <p:pic>
        <p:nvPicPr>
          <p:cNvPr id="115" name="Google Shape;115;p12"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16" name="Google Shape;116;p12"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17" name="Google Shape;117;p12"/>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21" name="Google Shape;121;p1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4"/>
        <p:cNvGrpSpPr/>
        <p:nvPr/>
      </p:nvGrpSpPr>
      <p:grpSpPr>
        <a:xfrm>
          <a:off x="0" y="0"/>
          <a:ext cx="0" cy="0"/>
          <a:chOff x="0" y="0"/>
          <a:chExt cx="0" cy="0"/>
        </a:xfrm>
      </p:grpSpPr>
      <p:pic>
        <p:nvPicPr>
          <p:cNvPr id="125" name="Google Shape;125;p13"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26" name="Google Shape;126;p13"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27" name="Google Shape;127;p13"/>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3"/>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1" name="Google Shape;131;p13"/>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2" name="Google Shape;132;p1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3"/>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13"/>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
        <p:nvSpPr>
          <p:cNvPr id="136" name="Google Shape;136;p13"/>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Trebuchet MS"/>
              <a:buNone/>
            </a:pPr>
            <a:r>
              <a:rPr lang="en-US" sz="7200" b="0" i="0" u="none" strike="noStrike" cap="none">
                <a:solidFill>
                  <a:schemeClr val="lt1"/>
                </a:solidFill>
                <a:latin typeface="Trebuchet MS"/>
                <a:ea typeface="Trebuchet MS"/>
                <a:cs typeface="Trebuchet MS"/>
                <a:sym typeface="Trebuchet MS"/>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7"/>
        <p:cNvGrpSpPr/>
        <p:nvPr/>
      </p:nvGrpSpPr>
      <p:grpSpPr>
        <a:xfrm>
          <a:off x="0" y="0"/>
          <a:ext cx="0" cy="0"/>
          <a:chOff x="0" y="0"/>
          <a:chExt cx="0" cy="0"/>
        </a:xfrm>
      </p:grpSpPr>
      <p:pic>
        <p:nvPicPr>
          <p:cNvPr id="138" name="Google Shape;138;p14"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39" name="Google Shape;139;p14"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40" name="Google Shape;140;p14"/>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4"/>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4" name="Google Shape;144;p1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4"/>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47"/>
        <p:cNvGrpSpPr/>
        <p:nvPr/>
      </p:nvGrpSpPr>
      <p:grpSpPr>
        <a:xfrm>
          <a:off x="0" y="0"/>
          <a:ext cx="0" cy="0"/>
          <a:chOff x="0" y="0"/>
          <a:chExt cx="0" cy="0"/>
        </a:xfrm>
      </p:grpSpPr>
      <p:pic>
        <p:nvPicPr>
          <p:cNvPr id="148" name="Google Shape;148;p1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49" name="Google Shape;149;p1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50" name="Google Shape;150;p15"/>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5"/>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4" name="Google Shape;154;p15"/>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5" name="Google Shape;155;p15"/>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6" name="Google Shape;156;p15"/>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7" name="Google Shape;157;p15"/>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8" name="Google Shape;158;p15"/>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9" name="Google Shape;159;p1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62"/>
        <p:cNvGrpSpPr/>
        <p:nvPr/>
      </p:nvGrpSpPr>
      <p:grpSpPr>
        <a:xfrm>
          <a:off x="0" y="0"/>
          <a:ext cx="0" cy="0"/>
          <a:chOff x="0" y="0"/>
          <a:chExt cx="0" cy="0"/>
        </a:xfrm>
      </p:grpSpPr>
      <p:pic>
        <p:nvPicPr>
          <p:cNvPr id="163" name="Google Shape;163;p1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64" name="Google Shape;164;p1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65" name="Google Shape;165;p1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6"/>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9" name="Google Shape;169;p16"/>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0" name="Google Shape;170;p16"/>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1" name="Google Shape;171;p16"/>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2" name="Google Shape;172;p16"/>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3" name="Google Shape;173;p16"/>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4" name="Google Shape;174;p16"/>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5" name="Google Shape;175;p16"/>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6" name="Google Shape;176;p16"/>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7" name="Google Shape;177;p1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0"/>
        <p:cNvGrpSpPr/>
        <p:nvPr/>
      </p:nvGrpSpPr>
      <p:grpSpPr>
        <a:xfrm>
          <a:off x="0" y="0"/>
          <a:ext cx="0" cy="0"/>
          <a:chOff x="0" y="0"/>
          <a:chExt cx="0" cy="0"/>
        </a:xfrm>
      </p:grpSpPr>
      <p:pic>
        <p:nvPicPr>
          <p:cNvPr id="181" name="Google Shape;181;p1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82" name="Google Shape;182;p1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83" name="Google Shape;183;p1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17"/>
          <p:cNvSpPr txBox="1">
            <a:spLocks noGrp="1"/>
          </p:cNvSpPr>
          <p:nvPr>
            <p:ph type="body" idx="1"/>
          </p:nvPr>
        </p:nvSpPr>
        <p:spPr>
          <a:xfrm rot="5400000">
            <a:off x="3687593" y="-670399"/>
            <a:ext cx="3599316" cy="9613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7" name="Google Shape;187;p1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1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0"/>
        <p:cNvGrpSpPr/>
        <p:nvPr/>
      </p:nvGrpSpPr>
      <p:grpSpPr>
        <a:xfrm>
          <a:off x="0" y="0"/>
          <a:ext cx="0" cy="0"/>
          <a:chOff x="0" y="0"/>
          <a:chExt cx="0" cy="0"/>
        </a:xfrm>
      </p:grpSpPr>
      <p:sp>
        <p:nvSpPr>
          <p:cNvPr id="191" name="Google Shape;191;p18"/>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18"/>
          <p:cNvSpPr txBox="1">
            <a:spLocks noGrp="1"/>
          </p:cNvSpPr>
          <p:nvPr>
            <p:ph type="body" idx="1"/>
          </p:nvPr>
        </p:nvSpPr>
        <p:spPr>
          <a:xfrm rot="5400000">
            <a:off x="2452029" y="-1162110"/>
            <a:ext cx="5326589" cy="88700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5" name="Google Shape;195;p18"/>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8"/>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8"/>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b="0" i="0" u="none" strike="noStrike" cap="none">
                <a:solidFill>
                  <a:schemeClr val="lt1"/>
                </a:solidFill>
                <a:latin typeface="Trebuchet MS"/>
                <a:ea typeface="Trebuchet MS"/>
                <a:cs typeface="Trebuchet MS"/>
                <a:sym typeface="Trebuchet MS"/>
              </a:defRPr>
            </a:lvl1pPr>
            <a:lvl2pPr marL="0" lvl="1" indent="0" algn="ctr">
              <a:spcBef>
                <a:spcPts val="0"/>
              </a:spcBef>
              <a:buNone/>
              <a:defRPr sz="3600" b="0" i="0" u="none" strike="noStrike" cap="none">
                <a:solidFill>
                  <a:schemeClr val="lt1"/>
                </a:solidFill>
                <a:latin typeface="Trebuchet MS"/>
                <a:ea typeface="Trebuchet MS"/>
                <a:cs typeface="Trebuchet MS"/>
                <a:sym typeface="Trebuchet MS"/>
              </a:defRPr>
            </a:lvl2pPr>
            <a:lvl3pPr marL="0" lvl="2" indent="0" algn="ctr">
              <a:spcBef>
                <a:spcPts val="0"/>
              </a:spcBef>
              <a:buNone/>
              <a:defRPr sz="3600" b="0" i="0" u="none" strike="noStrike" cap="none">
                <a:solidFill>
                  <a:schemeClr val="lt1"/>
                </a:solidFill>
                <a:latin typeface="Trebuchet MS"/>
                <a:ea typeface="Trebuchet MS"/>
                <a:cs typeface="Trebuchet MS"/>
                <a:sym typeface="Trebuchet MS"/>
              </a:defRPr>
            </a:lvl3pPr>
            <a:lvl4pPr marL="0" lvl="3" indent="0" algn="ctr">
              <a:spcBef>
                <a:spcPts val="0"/>
              </a:spcBef>
              <a:buNone/>
              <a:defRPr sz="3600" b="0" i="0" u="none" strike="noStrike" cap="none">
                <a:solidFill>
                  <a:schemeClr val="lt1"/>
                </a:solidFill>
                <a:latin typeface="Trebuchet MS"/>
                <a:ea typeface="Trebuchet MS"/>
                <a:cs typeface="Trebuchet MS"/>
                <a:sym typeface="Trebuchet MS"/>
              </a:defRPr>
            </a:lvl4pPr>
            <a:lvl5pPr marL="0" lvl="4" indent="0" algn="ctr">
              <a:spcBef>
                <a:spcPts val="0"/>
              </a:spcBef>
              <a:buNone/>
              <a:defRPr sz="3600" b="0" i="0" u="none" strike="noStrike" cap="none">
                <a:solidFill>
                  <a:schemeClr val="lt1"/>
                </a:solidFill>
                <a:latin typeface="Trebuchet MS"/>
                <a:ea typeface="Trebuchet MS"/>
                <a:cs typeface="Trebuchet MS"/>
                <a:sym typeface="Trebuchet MS"/>
              </a:defRPr>
            </a:lvl5pPr>
            <a:lvl6pPr marL="0" lvl="5" indent="0" algn="ctr">
              <a:spcBef>
                <a:spcPts val="0"/>
              </a:spcBef>
              <a:buNone/>
              <a:defRPr sz="3600" b="0" i="0" u="none" strike="noStrike" cap="none">
                <a:solidFill>
                  <a:schemeClr val="lt1"/>
                </a:solidFill>
                <a:latin typeface="Trebuchet MS"/>
                <a:ea typeface="Trebuchet MS"/>
                <a:cs typeface="Trebuchet MS"/>
                <a:sym typeface="Trebuchet MS"/>
              </a:defRPr>
            </a:lvl6pPr>
            <a:lvl7pPr marL="0" lvl="6" indent="0" algn="ctr">
              <a:spcBef>
                <a:spcPts val="0"/>
              </a:spcBef>
              <a:buNone/>
              <a:defRPr sz="3600" b="0" i="0" u="none" strike="noStrike" cap="none">
                <a:solidFill>
                  <a:schemeClr val="lt1"/>
                </a:solidFill>
                <a:latin typeface="Trebuchet MS"/>
                <a:ea typeface="Trebuchet MS"/>
                <a:cs typeface="Trebuchet MS"/>
                <a:sym typeface="Trebuchet MS"/>
              </a:defRPr>
            </a:lvl7pPr>
            <a:lvl8pPr marL="0" lvl="7" indent="0" algn="ctr">
              <a:spcBef>
                <a:spcPts val="0"/>
              </a:spcBef>
              <a:buNone/>
              <a:defRPr sz="3600" b="0" i="0" u="none" strike="noStrike" cap="none">
                <a:solidFill>
                  <a:schemeClr val="lt1"/>
                </a:solidFill>
                <a:latin typeface="Trebuchet MS"/>
                <a:ea typeface="Trebuchet MS"/>
                <a:cs typeface="Trebuchet MS"/>
                <a:sym typeface="Trebuchet MS"/>
              </a:defRPr>
            </a:lvl8pPr>
            <a:lvl9pPr marL="0" lvl="8" indent="0" algn="ctr">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3"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4" name="Google Shape;24;p3"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5" name="Google Shape;25;p3"/>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pic>
        <p:nvPicPr>
          <p:cNvPr id="33" name="Google Shape;33;p4"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34" name="Google Shape;34;p4"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35" name="Google Shape;35;p4"/>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9" name="Google Shape;39;p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pic>
        <p:nvPicPr>
          <p:cNvPr id="43" name="Google Shape;43;p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4" name="Google Shape;44;p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5" name="Google Shape;45;p5"/>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5"/>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pic>
        <p:nvPicPr>
          <p:cNvPr id="54" name="Google Shape;54;p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5" name="Google Shape;55;p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56" name="Google Shape;56;p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6"/>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0" name="Google Shape;60;p6"/>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1" name="Google Shape;61;p6"/>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2" name="Google Shape;62;p6"/>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pic>
        <p:nvPicPr>
          <p:cNvPr id="67" name="Google Shape;67;p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8" name="Google Shape;68;p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9" name="Google Shape;69;p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pic>
        <p:nvPicPr>
          <p:cNvPr id="76" name="Google Shape;76;p8"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77" name="Google Shape;77;p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pic>
        <p:nvPicPr>
          <p:cNvPr id="82" name="Google Shape;82;p9"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83" name="Google Shape;83;p9"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84" name="Google Shape;84;p9"/>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9"/>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8" name="Google Shape;88;p9"/>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9" name="Google Shape;89;p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pic>
        <p:nvPicPr>
          <p:cNvPr id="93" name="Google Shape;93;p10"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94" name="Google Shape;94;p10"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95" name="Google Shape;95;p1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0"/>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99" name="Google Shape;99;p10"/>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0" name="Google Shape;100;p1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5"/>
        <p:cNvGrpSpPr/>
        <p:nvPr/>
      </p:nvGrpSpPr>
      <p:grpSpPr>
        <a:xfrm>
          <a:off x="0" y="0"/>
          <a:ext cx="0" cy="0"/>
          <a:chOff x="0" y="0"/>
          <a:chExt cx="0" cy="0"/>
        </a:xfrm>
      </p:grpSpPr>
      <p:pic>
        <p:nvPicPr>
          <p:cNvPr id="6" name="Google Shape;6;p1" descr="hashOverlay-FullResolve.png"/>
          <p:cNvPicPr preferRelativeResize="0"/>
          <p:nvPr/>
        </p:nvPicPr>
        <p:blipFill rotWithShape="1">
          <a:blip r:embed="rId19">
            <a:alphaModFix amt="10000"/>
          </a:blip>
          <a:srcRect/>
          <a:stretch/>
        </p:blipFill>
        <p:spPr>
          <a:xfrm>
            <a:off x="0" y="0"/>
            <a:ext cx="12192000" cy="6858000"/>
          </a:xfrm>
          <a:prstGeom prst="rect">
            <a:avLst/>
          </a:prstGeom>
          <a:noFill/>
          <a:ln>
            <a:noFill/>
          </a:ln>
        </p:spPr>
      </p:pic>
      <p:sp>
        <p:nvSpPr>
          <p:cNvPr id="7" name="Google Shape;7;p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9" name="Google Shape;9;p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0" name="Google Shape;10;p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1" name="Google Shape;11;p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6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6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6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6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6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6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6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201"/>
        <p:cNvGrpSpPr/>
        <p:nvPr/>
      </p:nvGrpSpPr>
      <p:grpSpPr>
        <a:xfrm>
          <a:off x="0" y="0"/>
          <a:ext cx="0" cy="0"/>
          <a:chOff x="0" y="0"/>
          <a:chExt cx="0" cy="0"/>
        </a:xfrm>
      </p:grpSpPr>
      <p:sp>
        <p:nvSpPr>
          <p:cNvPr id="202" name="Google Shape;202;p19"/>
          <p:cNvSpPr/>
          <p:nvPr/>
        </p:nvSpPr>
        <p:spPr>
          <a:xfrm>
            <a:off x="0" y="0"/>
            <a:ext cx="12192000" cy="6858000"/>
          </a:xfrm>
          <a:prstGeom prst="rect">
            <a:avLst/>
          </a:prstGeom>
          <a:gradFill>
            <a:gsLst>
              <a:gs pos="0">
                <a:srgbClr val="F78121"/>
              </a:gs>
              <a:gs pos="50000">
                <a:srgbClr val="D54006"/>
              </a:gs>
              <a:gs pos="100000">
                <a:srgbClr val="8C0000"/>
              </a:gs>
            </a:gsLst>
            <a:lin ang="25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203" name="Google Shape;203;p19"/>
          <p:cNvPicPr preferRelativeResize="0"/>
          <p:nvPr/>
        </p:nvPicPr>
        <p:blipFill rotWithShape="1">
          <a:blip r:embed="rId3">
            <a:alphaModFix amt="10000"/>
          </a:blip>
          <a:srcRect/>
          <a:stretch/>
        </p:blipFill>
        <p:spPr>
          <a:xfrm>
            <a:off x="0" y="0"/>
            <a:ext cx="12192000" cy="6858000"/>
          </a:xfrm>
          <a:prstGeom prst="rect">
            <a:avLst/>
          </a:prstGeom>
          <a:noFill/>
          <a:ln>
            <a:noFill/>
          </a:ln>
        </p:spPr>
      </p:pic>
      <p:sp>
        <p:nvSpPr>
          <p:cNvPr id="204" name="Google Shape;204;p19"/>
          <p:cNvSpPr txBox="1">
            <a:spLocks noGrp="1"/>
          </p:cNvSpPr>
          <p:nvPr>
            <p:ph type="ctrTitle"/>
          </p:nvPr>
        </p:nvSpPr>
        <p:spPr>
          <a:xfrm>
            <a:off x="643467" y="643467"/>
            <a:ext cx="10905066" cy="3251878"/>
          </a:xfrm>
          <a:prstGeom prst="rect">
            <a:avLst/>
          </a:prstGeom>
          <a:noFill/>
          <a:ln>
            <a:noFill/>
          </a:ln>
          <a:effectLst>
            <a:outerShdw blurRad="88900" dist="38100" dir="2700000" algn="tl" rotWithShape="0">
              <a:srgbClr val="000000">
                <a:alpha val="29803"/>
              </a:srgbClr>
            </a:outerShdw>
          </a:effectLst>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7200"/>
              <a:buFont typeface="Trebuchet MS"/>
              <a:buNone/>
            </a:pPr>
            <a:r>
              <a:rPr lang="en-US" sz="7200"/>
              <a:t>Investment Basics</a:t>
            </a:r>
            <a:endParaRPr/>
          </a:p>
        </p:txBody>
      </p:sp>
      <p:sp>
        <p:nvSpPr>
          <p:cNvPr id="205" name="Google Shape;205;p19"/>
          <p:cNvSpPr txBox="1">
            <a:spLocks noGrp="1"/>
          </p:cNvSpPr>
          <p:nvPr>
            <p:ph type="subTitle" idx="1"/>
          </p:nvPr>
        </p:nvSpPr>
        <p:spPr>
          <a:xfrm>
            <a:off x="2023933" y="4233672"/>
            <a:ext cx="8144134" cy="1145829"/>
          </a:xfrm>
          <a:prstGeom prst="rect">
            <a:avLst/>
          </a:prstGeom>
          <a:noFill/>
          <a:ln>
            <a:noFill/>
          </a:ln>
          <a:effectLst>
            <a:outerShdw blurRad="88900" dist="38100" dir="2700000" algn="tl" rotWithShape="0">
              <a:srgbClr val="000000">
                <a:alpha val="29803"/>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600"/>
              <a:buNone/>
            </a:pPr>
            <a:r>
              <a:rPr lang="en-US" sz="1600"/>
              <a:t>Lesson 2    Unit 1</a:t>
            </a:r>
            <a:endParaRPr/>
          </a:p>
        </p:txBody>
      </p:sp>
      <p:pic>
        <p:nvPicPr>
          <p:cNvPr id="206" name="Google Shape;206;p19"/>
          <p:cNvPicPr preferRelativeResize="0"/>
          <p:nvPr/>
        </p:nvPicPr>
        <p:blipFill rotWithShape="1">
          <a:blip r:embed="rId4">
            <a:alphaModFix/>
          </a:blip>
          <a:srcRect/>
          <a:stretch/>
        </p:blipFill>
        <p:spPr>
          <a:xfrm>
            <a:off x="485775" y="305140"/>
            <a:ext cx="1085850" cy="1085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359"/>
        <p:cNvGrpSpPr/>
        <p:nvPr/>
      </p:nvGrpSpPr>
      <p:grpSpPr>
        <a:xfrm>
          <a:off x="0" y="0"/>
          <a:ext cx="0" cy="0"/>
          <a:chOff x="0" y="0"/>
          <a:chExt cx="0" cy="0"/>
        </a:xfrm>
      </p:grpSpPr>
      <p:sp>
        <p:nvSpPr>
          <p:cNvPr id="360" name="Google Shape;360;p2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Trebuchet MS"/>
              <a:buNone/>
            </a:pPr>
            <a:r>
              <a:rPr lang="en-US"/>
              <a:t>Interest rates</a:t>
            </a:r>
            <a:endParaRPr/>
          </a:p>
        </p:txBody>
      </p:sp>
      <p:grpSp>
        <p:nvGrpSpPr>
          <p:cNvPr id="361" name="Google Shape;361;p28"/>
          <p:cNvGrpSpPr/>
          <p:nvPr/>
        </p:nvGrpSpPr>
        <p:grpSpPr>
          <a:xfrm>
            <a:off x="681037" y="2336800"/>
            <a:ext cx="10830640" cy="3598862"/>
            <a:chOff x="0" y="0"/>
            <a:chExt cx="10830640" cy="3598862"/>
          </a:xfrm>
        </p:grpSpPr>
        <p:sp>
          <p:nvSpPr>
            <p:cNvPr id="362" name="Google Shape;362;p28"/>
            <p:cNvSpPr/>
            <p:nvPr/>
          </p:nvSpPr>
          <p:spPr>
            <a:xfrm>
              <a:off x="0" y="0"/>
              <a:ext cx="8664512" cy="791749"/>
            </a:xfrm>
            <a:prstGeom prst="roundRect">
              <a:avLst>
                <a:gd name="adj" fmla="val 10000"/>
              </a:avLst>
            </a:prstGeom>
            <a:solidFill>
              <a:schemeClr val="accent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txBox="1"/>
            <p:nvPr/>
          </p:nvSpPr>
          <p:spPr>
            <a:xfrm>
              <a:off x="23190" y="23190"/>
              <a:ext cx="7743249" cy="74536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Trebuchet MS"/>
                <a:buNone/>
              </a:pPr>
              <a:r>
                <a:rPr lang="en-US" sz="2100" b="0" i="0" u="none" strike="noStrike" cap="none">
                  <a:solidFill>
                    <a:schemeClr val="lt1"/>
                  </a:solidFill>
                  <a:latin typeface="Trebuchet MS"/>
                  <a:ea typeface="Trebuchet MS"/>
                  <a:cs typeface="Trebuchet MS"/>
                  <a:sym typeface="Trebuchet MS"/>
                </a:rPr>
                <a:t>These are the rates Banks offer to their depositors, rates that they lend to their borrowers</a:t>
              </a:r>
              <a:endParaRPr/>
            </a:p>
          </p:txBody>
        </p:sp>
        <p:sp>
          <p:nvSpPr>
            <p:cNvPr id="364" name="Google Shape;364;p28"/>
            <p:cNvSpPr/>
            <p:nvPr/>
          </p:nvSpPr>
          <p:spPr>
            <a:xfrm>
              <a:off x="725652" y="935704"/>
              <a:ext cx="8664512" cy="791749"/>
            </a:xfrm>
            <a:prstGeom prst="roundRect">
              <a:avLst>
                <a:gd name="adj" fmla="val 10000"/>
              </a:avLst>
            </a:prstGeom>
            <a:solidFill>
              <a:srgbClr val="97BB5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txBox="1"/>
            <p:nvPr/>
          </p:nvSpPr>
          <p:spPr>
            <a:xfrm>
              <a:off x="748842" y="958894"/>
              <a:ext cx="7377842" cy="74536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Trebuchet MS"/>
                <a:buNone/>
              </a:pPr>
              <a:r>
                <a:rPr lang="en-US" sz="2100" b="0" i="0" u="none" strike="noStrike" cap="none">
                  <a:solidFill>
                    <a:schemeClr val="lt1"/>
                  </a:solidFill>
                  <a:latin typeface="Trebuchet MS"/>
                  <a:ea typeface="Trebuchet MS"/>
                  <a:cs typeface="Trebuchet MS"/>
                  <a:sym typeface="Trebuchet MS"/>
                </a:rPr>
                <a:t>The rate at which the Government borrows in the Bond/Government Securities market</a:t>
              </a:r>
              <a:endParaRPr/>
            </a:p>
          </p:txBody>
        </p:sp>
        <p:sp>
          <p:nvSpPr>
            <p:cNvPr id="366" name="Google Shape;366;p28"/>
            <p:cNvSpPr/>
            <p:nvPr/>
          </p:nvSpPr>
          <p:spPr>
            <a:xfrm>
              <a:off x="1440475" y="1871408"/>
              <a:ext cx="8664512" cy="791749"/>
            </a:xfrm>
            <a:prstGeom prst="roundRect">
              <a:avLst>
                <a:gd name="adj" fmla="val 10000"/>
              </a:avLst>
            </a:prstGeom>
            <a:solidFill>
              <a:srgbClr val="5EB65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txBox="1"/>
            <p:nvPr/>
          </p:nvSpPr>
          <p:spPr>
            <a:xfrm>
              <a:off x="1463665" y="1894598"/>
              <a:ext cx="7388673" cy="74536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Trebuchet MS"/>
                <a:buNone/>
              </a:pPr>
              <a:r>
                <a:rPr lang="en-US" sz="2100" b="0" i="0" u="none" strike="noStrike" cap="none">
                  <a:solidFill>
                    <a:schemeClr val="lt1"/>
                  </a:solidFill>
                  <a:latin typeface="Trebuchet MS"/>
                  <a:ea typeface="Trebuchet MS"/>
                  <a:cs typeface="Trebuchet MS"/>
                  <a:sym typeface="Trebuchet MS"/>
                </a:rPr>
                <a:t>The rates offered to investors in small savings schemes like NSC, PPF</a:t>
              </a:r>
              <a:endParaRPr/>
            </a:p>
          </p:txBody>
        </p:sp>
        <p:sp>
          <p:nvSpPr>
            <p:cNvPr id="368" name="Google Shape;368;p28"/>
            <p:cNvSpPr/>
            <p:nvPr/>
          </p:nvSpPr>
          <p:spPr>
            <a:xfrm>
              <a:off x="2166128" y="2807113"/>
              <a:ext cx="8664512" cy="791749"/>
            </a:xfrm>
            <a:prstGeom prst="roundRect">
              <a:avLst>
                <a:gd name="adj" fmla="val 10000"/>
              </a:avLst>
            </a:prstGeom>
            <a:solidFill>
              <a:srgbClr val="4BAD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txBox="1"/>
            <p:nvPr/>
          </p:nvSpPr>
          <p:spPr>
            <a:xfrm>
              <a:off x="2189318" y="2830303"/>
              <a:ext cx="7377842" cy="74536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Trebuchet MS"/>
                <a:buNone/>
              </a:pPr>
              <a:r>
                <a:rPr lang="en-US" sz="2100" b="0" i="0" u="none" strike="noStrike" cap="none">
                  <a:solidFill>
                    <a:schemeClr val="lt1"/>
                  </a:solidFill>
                  <a:latin typeface="Trebuchet MS"/>
                  <a:ea typeface="Trebuchet MS"/>
                  <a:cs typeface="Trebuchet MS"/>
                  <a:sym typeface="Trebuchet MS"/>
                </a:rPr>
                <a:t>The rates at which companies issue fixed déposits etc.</a:t>
              </a:r>
              <a:endParaRPr sz="2100" b="0" i="0" u="none" strike="noStrike" cap="none">
                <a:solidFill>
                  <a:schemeClr val="lt1"/>
                </a:solidFill>
                <a:latin typeface="Trebuchet MS"/>
                <a:ea typeface="Trebuchet MS"/>
                <a:cs typeface="Trebuchet MS"/>
                <a:sym typeface="Trebuchet MS"/>
              </a:endParaRPr>
            </a:p>
          </p:txBody>
        </p:sp>
        <p:sp>
          <p:nvSpPr>
            <p:cNvPr id="370" name="Google Shape;370;p28"/>
            <p:cNvSpPr/>
            <p:nvPr/>
          </p:nvSpPr>
          <p:spPr>
            <a:xfrm>
              <a:off x="8149875" y="606408"/>
              <a:ext cx="514637" cy="514637"/>
            </a:xfrm>
            <a:prstGeom prst="downArrow">
              <a:avLst>
                <a:gd name="adj1" fmla="val 55000"/>
                <a:gd name="adj2" fmla="val 45000"/>
              </a:avLst>
            </a:prstGeom>
            <a:solidFill>
              <a:srgbClr val="E9E5D3">
                <a:alpha val="89803"/>
              </a:srgbClr>
            </a:solidFill>
            <a:ln w="12700" cap="flat" cmpd="sng">
              <a:solidFill>
                <a:srgbClr val="E9E5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txBox="1"/>
            <p:nvPr/>
          </p:nvSpPr>
          <p:spPr>
            <a:xfrm>
              <a:off x="8265668" y="606408"/>
              <a:ext cx="283051" cy="387264"/>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Trebuchet MS"/>
                <a:buNone/>
              </a:pPr>
              <a:endParaRPr sz="2400" b="0" i="0" u="none" strike="noStrike" cap="none">
                <a:solidFill>
                  <a:schemeClr val="lt1"/>
                </a:solidFill>
                <a:latin typeface="Trebuchet MS"/>
                <a:ea typeface="Trebuchet MS"/>
                <a:cs typeface="Trebuchet MS"/>
                <a:sym typeface="Trebuchet MS"/>
              </a:endParaRPr>
            </a:p>
          </p:txBody>
        </p:sp>
        <p:sp>
          <p:nvSpPr>
            <p:cNvPr id="372" name="Google Shape;372;p28"/>
            <p:cNvSpPr/>
            <p:nvPr/>
          </p:nvSpPr>
          <p:spPr>
            <a:xfrm>
              <a:off x="8875528" y="1542112"/>
              <a:ext cx="514637" cy="514637"/>
            </a:xfrm>
            <a:prstGeom prst="downArrow">
              <a:avLst>
                <a:gd name="adj1" fmla="val 55000"/>
                <a:gd name="adj2" fmla="val 45000"/>
              </a:avLst>
            </a:prstGeom>
            <a:solidFill>
              <a:srgbClr val="D9E6CF">
                <a:alpha val="89803"/>
              </a:srgbClr>
            </a:solidFill>
            <a:ln w="12700" cap="flat" cmpd="sng">
              <a:solidFill>
                <a:srgbClr val="D9E6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txBox="1"/>
            <p:nvPr/>
          </p:nvSpPr>
          <p:spPr>
            <a:xfrm>
              <a:off x="8991321" y="1542112"/>
              <a:ext cx="283051" cy="387264"/>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Trebuchet MS"/>
                <a:buNone/>
              </a:pPr>
              <a:endParaRPr sz="2400" b="0" i="0" u="none" strike="noStrike" cap="none">
                <a:solidFill>
                  <a:schemeClr val="lt1"/>
                </a:solidFill>
                <a:latin typeface="Trebuchet MS"/>
                <a:ea typeface="Trebuchet MS"/>
                <a:cs typeface="Trebuchet MS"/>
                <a:sym typeface="Trebuchet MS"/>
              </a:endParaRPr>
            </a:p>
          </p:txBody>
        </p:sp>
        <p:sp>
          <p:nvSpPr>
            <p:cNvPr id="374" name="Google Shape;374;p28"/>
            <p:cNvSpPr/>
            <p:nvPr/>
          </p:nvSpPr>
          <p:spPr>
            <a:xfrm>
              <a:off x="9590350" y="2477817"/>
              <a:ext cx="514637" cy="514637"/>
            </a:xfrm>
            <a:prstGeom prst="downArrow">
              <a:avLst>
                <a:gd name="adj1" fmla="val 55000"/>
                <a:gd name="adj2" fmla="val 45000"/>
              </a:avLst>
            </a:prstGeom>
            <a:solidFill>
              <a:srgbClr val="CDE3D3">
                <a:alpha val="89803"/>
              </a:srgbClr>
            </a:solidFill>
            <a:ln w="12700" cap="flat" cmpd="sng">
              <a:solidFill>
                <a:srgbClr val="CDE3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txBox="1"/>
            <p:nvPr/>
          </p:nvSpPr>
          <p:spPr>
            <a:xfrm>
              <a:off x="9706143" y="2477817"/>
              <a:ext cx="283051" cy="387264"/>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Trebuchet MS"/>
                <a:buNone/>
              </a:pPr>
              <a:endParaRPr sz="2400" b="0" i="0" u="none" strike="noStrike" cap="none">
                <a:solidFill>
                  <a:schemeClr val="lt1"/>
                </a:solidFill>
                <a:latin typeface="Trebuchet MS"/>
                <a:ea typeface="Trebuchet MS"/>
                <a:cs typeface="Trebuchet MS"/>
                <a:sym typeface="Trebuchet M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379"/>
        <p:cNvGrpSpPr/>
        <p:nvPr/>
      </p:nvGrpSpPr>
      <p:grpSpPr>
        <a:xfrm>
          <a:off x="0" y="0"/>
          <a:ext cx="0" cy="0"/>
          <a:chOff x="0" y="0"/>
          <a:chExt cx="0" cy="0"/>
        </a:xfrm>
      </p:grpSpPr>
      <p:sp>
        <p:nvSpPr>
          <p:cNvPr id="380" name="Google Shape;380;p2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Trebuchet MS"/>
              <a:buNone/>
            </a:pPr>
            <a:r>
              <a:rPr lang="en-US"/>
              <a:t>Factors affecting Interest rates</a:t>
            </a:r>
            <a:endParaRPr/>
          </a:p>
        </p:txBody>
      </p:sp>
      <p:grpSp>
        <p:nvGrpSpPr>
          <p:cNvPr id="381" name="Google Shape;381;p29"/>
          <p:cNvGrpSpPr/>
          <p:nvPr/>
        </p:nvGrpSpPr>
        <p:grpSpPr>
          <a:xfrm>
            <a:off x="681037" y="2394858"/>
            <a:ext cx="10830641" cy="3482745"/>
            <a:chOff x="0" y="58058"/>
            <a:chExt cx="10830641" cy="3482745"/>
          </a:xfrm>
        </p:grpSpPr>
        <p:sp>
          <p:nvSpPr>
            <p:cNvPr id="382" name="Google Shape;382;p29"/>
            <p:cNvSpPr/>
            <p:nvPr/>
          </p:nvSpPr>
          <p:spPr>
            <a:xfrm>
              <a:off x="0" y="58058"/>
              <a:ext cx="10830641" cy="3482745"/>
            </a:xfrm>
            <a:prstGeom prst="roundRect">
              <a:avLst>
                <a:gd name="adj" fmla="val 10000"/>
              </a:avLst>
            </a:prstGeom>
            <a:solidFill>
              <a:schemeClr val="accent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9"/>
            <p:cNvSpPr txBox="1"/>
            <p:nvPr/>
          </p:nvSpPr>
          <p:spPr>
            <a:xfrm>
              <a:off x="102006" y="160064"/>
              <a:ext cx="10626629" cy="3278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Trebuchet MS"/>
                <a:buNone/>
              </a:pPr>
              <a:r>
                <a:rPr lang="en-US" sz="3200" b="0" i="0" u="none" strike="noStrike" cap="none">
                  <a:solidFill>
                    <a:schemeClr val="lt1"/>
                  </a:solidFill>
                  <a:latin typeface="Trebuchet MS"/>
                  <a:ea typeface="Trebuchet MS"/>
                  <a:cs typeface="Trebuchet MS"/>
                  <a:sym typeface="Trebuchet MS"/>
                </a:rPr>
                <a:t>Demand for money</a:t>
              </a:r>
              <a:endParaRPr/>
            </a:p>
            <a:p>
              <a:pPr marL="0" marR="0" lvl="0" indent="0" algn="l" rtl="0">
                <a:lnSpc>
                  <a:spcPct val="90000"/>
                </a:lnSpc>
                <a:spcBef>
                  <a:spcPts val="1120"/>
                </a:spcBef>
                <a:spcAft>
                  <a:spcPts val="0"/>
                </a:spcAft>
                <a:buClr>
                  <a:schemeClr val="lt1"/>
                </a:buClr>
                <a:buSzPts val="3200"/>
                <a:buFont typeface="Trebuchet MS"/>
                <a:buNone/>
              </a:pPr>
              <a:r>
                <a:rPr lang="en-US" sz="3200" b="0" i="0" u="none" strike="noStrike" cap="none">
                  <a:solidFill>
                    <a:schemeClr val="lt1"/>
                  </a:solidFill>
                  <a:latin typeface="Trebuchet MS"/>
                  <a:ea typeface="Trebuchet MS"/>
                  <a:cs typeface="Trebuchet MS"/>
                  <a:sym typeface="Trebuchet MS"/>
                </a:rPr>
                <a:t> Level of Government borrowings</a:t>
              </a:r>
              <a:endParaRPr/>
            </a:p>
            <a:p>
              <a:pPr marL="0" marR="0" lvl="0" indent="0" algn="l" rtl="0">
                <a:lnSpc>
                  <a:spcPct val="90000"/>
                </a:lnSpc>
                <a:spcBef>
                  <a:spcPts val="1120"/>
                </a:spcBef>
                <a:spcAft>
                  <a:spcPts val="0"/>
                </a:spcAft>
                <a:buClr>
                  <a:schemeClr val="lt1"/>
                </a:buClr>
                <a:buSzPts val="3200"/>
                <a:buFont typeface="Trebuchet MS"/>
                <a:buNone/>
              </a:pPr>
              <a:r>
                <a:rPr lang="en-US" sz="3200" b="0" i="0" u="none" strike="noStrike" cap="none">
                  <a:solidFill>
                    <a:schemeClr val="lt1"/>
                  </a:solidFill>
                  <a:latin typeface="Trebuchet MS"/>
                  <a:ea typeface="Trebuchet MS"/>
                  <a:cs typeface="Trebuchet MS"/>
                  <a:sym typeface="Trebuchet MS"/>
                </a:rPr>
                <a:t> Supply of money</a:t>
              </a:r>
              <a:endParaRPr/>
            </a:p>
            <a:p>
              <a:pPr marL="0" marR="0" lvl="0" indent="0" algn="l" rtl="0">
                <a:lnSpc>
                  <a:spcPct val="90000"/>
                </a:lnSpc>
                <a:spcBef>
                  <a:spcPts val="1120"/>
                </a:spcBef>
                <a:spcAft>
                  <a:spcPts val="0"/>
                </a:spcAft>
                <a:buClr>
                  <a:schemeClr val="lt1"/>
                </a:buClr>
                <a:buSzPts val="3200"/>
                <a:buFont typeface="Trebuchet MS"/>
                <a:buNone/>
              </a:pPr>
              <a:r>
                <a:rPr lang="en-US" sz="3200" b="0" i="0" u="none" strike="noStrike" cap="none">
                  <a:solidFill>
                    <a:schemeClr val="lt1"/>
                  </a:solidFill>
                  <a:latin typeface="Trebuchet MS"/>
                  <a:ea typeface="Trebuchet MS"/>
                  <a:cs typeface="Trebuchet MS"/>
                  <a:sym typeface="Trebuchet MS"/>
                </a:rPr>
                <a:t> Inflation rate</a:t>
              </a:r>
              <a:endParaRPr/>
            </a:p>
            <a:p>
              <a:pPr marL="0" marR="0" lvl="0" indent="0" algn="l" rtl="0">
                <a:lnSpc>
                  <a:spcPct val="90000"/>
                </a:lnSpc>
                <a:spcBef>
                  <a:spcPts val="1120"/>
                </a:spcBef>
                <a:spcAft>
                  <a:spcPts val="0"/>
                </a:spcAft>
                <a:buClr>
                  <a:schemeClr val="lt1"/>
                </a:buClr>
                <a:buSzPts val="3200"/>
                <a:buFont typeface="Trebuchet MS"/>
                <a:buNone/>
              </a:pPr>
              <a:r>
                <a:rPr lang="en-US" sz="3200" b="0" i="0" u="none" strike="noStrike" cap="none">
                  <a:solidFill>
                    <a:schemeClr val="lt1"/>
                  </a:solidFill>
                  <a:latin typeface="Trebuchet MS"/>
                  <a:ea typeface="Trebuchet MS"/>
                  <a:cs typeface="Trebuchet MS"/>
                  <a:sym typeface="Trebuchet MS"/>
                </a:rPr>
                <a:t> The Reserve Bank of India and the Government policies</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Investment Avenues</a:t>
            </a:r>
            <a:endParaRPr/>
          </a:p>
        </p:txBody>
      </p:sp>
      <p:sp>
        <p:nvSpPr>
          <p:cNvPr id="389" name="Google Shape;389;p30"/>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400"/>
              <a:buChar char="•"/>
            </a:pPr>
            <a:r>
              <a:rPr lang="en-US"/>
              <a:t>Physical assets like real estate, gold/jewelry, commodities etc.</a:t>
            </a:r>
            <a:endParaRPr/>
          </a:p>
          <a:p>
            <a:pPr marL="228600" lvl="0" indent="-228600" algn="just" rtl="0">
              <a:lnSpc>
                <a:spcPct val="90000"/>
              </a:lnSpc>
              <a:spcBef>
                <a:spcPts val="1000"/>
              </a:spcBef>
              <a:spcAft>
                <a:spcPts val="0"/>
              </a:spcAft>
              <a:buClr>
                <a:schemeClr val="lt1"/>
              </a:buClr>
              <a:buSzPts val="2400"/>
              <a:buChar char="•"/>
            </a:pPr>
            <a:r>
              <a:rPr lang="en-US"/>
              <a:t>Financial assets such as fixed deposits with banks, small saving instruments with post offices, insurance/provident/pension fund etc. </a:t>
            </a:r>
            <a:endParaRPr/>
          </a:p>
          <a:p>
            <a:pPr marL="228600" lvl="0" indent="-228600" algn="just" rtl="0">
              <a:lnSpc>
                <a:spcPct val="90000"/>
              </a:lnSpc>
              <a:spcBef>
                <a:spcPts val="1000"/>
              </a:spcBef>
              <a:spcAft>
                <a:spcPts val="0"/>
              </a:spcAft>
              <a:buClr>
                <a:schemeClr val="lt1"/>
              </a:buClr>
              <a:buSzPts val="2400"/>
              <a:buChar char="•"/>
            </a:pPr>
            <a:r>
              <a:rPr lang="en-US"/>
              <a:t>Securities market related instruments like shares, bonds, debentures etc.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Investment Characteristics</a:t>
            </a:r>
            <a:endParaRPr/>
          </a:p>
        </p:txBody>
      </p:sp>
      <p:sp>
        <p:nvSpPr>
          <p:cNvPr id="395" name="Google Shape;395;p31"/>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000"/>
              <a:buChar char="•"/>
            </a:pPr>
            <a:r>
              <a:rPr lang="en-US" sz="2000"/>
              <a:t>Risk(Safety)</a:t>
            </a:r>
            <a:endParaRPr/>
          </a:p>
          <a:p>
            <a:pPr marL="228600" lvl="0" indent="-228600" algn="l" rtl="0">
              <a:lnSpc>
                <a:spcPct val="90000"/>
              </a:lnSpc>
              <a:spcBef>
                <a:spcPts val="1000"/>
              </a:spcBef>
              <a:spcAft>
                <a:spcPts val="0"/>
              </a:spcAft>
              <a:buClr>
                <a:schemeClr val="lt1"/>
              </a:buClr>
              <a:buSzPts val="2000"/>
              <a:buChar char="•"/>
            </a:pPr>
            <a:r>
              <a:rPr lang="en-US" sz="2000"/>
              <a:t>Return (Income/ growth of Income/capital gains)</a:t>
            </a:r>
            <a:endParaRPr/>
          </a:p>
          <a:p>
            <a:pPr marL="228600" lvl="0" indent="-228600" algn="l" rtl="0">
              <a:lnSpc>
                <a:spcPct val="90000"/>
              </a:lnSpc>
              <a:spcBef>
                <a:spcPts val="1000"/>
              </a:spcBef>
              <a:spcAft>
                <a:spcPts val="0"/>
              </a:spcAft>
              <a:buClr>
                <a:schemeClr val="lt1"/>
              </a:buClr>
              <a:buSzPts val="2000"/>
              <a:buChar char="•"/>
            </a:pPr>
            <a:r>
              <a:rPr lang="en-US" sz="2000"/>
              <a:t>Liquidity</a:t>
            </a:r>
            <a:endParaRPr/>
          </a:p>
          <a:p>
            <a:pPr marL="228600" lvl="0" indent="-228600" algn="l" rtl="0">
              <a:lnSpc>
                <a:spcPct val="90000"/>
              </a:lnSpc>
              <a:spcBef>
                <a:spcPts val="1000"/>
              </a:spcBef>
              <a:spcAft>
                <a:spcPts val="0"/>
              </a:spcAft>
              <a:buClr>
                <a:schemeClr val="lt1"/>
              </a:buClr>
              <a:buSzPts val="2000"/>
              <a:buChar char="•"/>
            </a:pPr>
            <a:r>
              <a:rPr lang="en-US" sz="2000"/>
              <a:t>Holding period</a:t>
            </a:r>
            <a:endParaRPr/>
          </a:p>
          <a:p>
            <a:pPr marL="228600" lvl="0" indent="-228600" algn="l" rtl="0">
              <a:lnSpc>
                <a:spcPct val="90000"/>
              </a:lnSpc>
              <a:spcBef>
                <a:spcPts val="1000"/>
              </a:spcBef>
              <a:spcAft>
                <a:spcPts val="0"/>
              </a:spcAft>
              <a:buClr>
                <a:schemeClr val="lt1"/>
              </a:buClr>
              <a:buSzPts val="2000"/>
              <a:buChar char="•"/>
            </a:pPr>
            <a:r>
              <a:rPr lang="en-US" sz="2000"/>
              <a:t>Protection from Inflation</a:t>
            </a:r>
            <a:endParaRPr/>
          </a:p>
          <a:p>
            <a:pPr marL="228600" lvl="0" indent="-228600" algn="l" rtl="0">
              <a:lnSpc>
                <a:spcPct val="90000"/>
              </a:lnSpc>
              <a:spcBef>
                <a:spcPts val="1000"/>
              </a:spcBef>
              <a:spcAft>
                <a:spcPts val="0"/>
              </a:spcAft>
              <a:buClr>
                <a:schemeClr val="lt1"/>
              </a:buClr>
              <a:buSzPts val="2000"/>
              <a:buChar char="•"/>
            </a:pPr>
            <a:r>
              <a:rPr lang="en-US" sz="2000"/>
              <a:t>Tax implications</a:t>
            </a:r>
            <a:endParaRPr/>
          </a:p>
          <a:p>
            <a:pPr marL="228600" lvl="0" indent="-228600" algn="l" rtl="0">
              <a:lnSpc>
                <a:spcPct val="90000"/>
              </a:lnSpc>
              <a:spcBef>
                <a:spcPts val="1000"/>
              </a:spcBef>
              <a:spcAft>
                <a:spcPts val="0"/>
              </a:spcAft>
              <a:buClr>
                <a:schemeClr val="lt1"/>
              </a:buClr>
              <a:buSzPts val="2000"/>
              <a:buChar char="•"/>
            </a:pPr>
            <a:r>
              <a:rPr lang="en-US" sz="2000"/>
              <a:t>Active involvement</a:t>
            </a:r>
            <a:endParaRPr/>
          </a:p>
          <a:p>
            <a:pPr marL="228600" lvl="0" indent="-228600" algn="l" rtl="0">
              <a:lnSpc>
                <a:spcPct val="90000"/>
              </a:lnSpc>
              <a:spcBef>
                <a:spcPts val="1000"/>
              </a:spcBef>
              <a:spcAft>
                <a:spcPts val="0"/>
              </a:spcAft>
              <a:buClr>
                <a:schemeClr val="lt1"/>
              </a:buClr>
              <a:buSzPts val="2000"/>
              <a:buChar char="•"/>
            </a:pPr>
            <a:r>
              <a:rPr lang="en-US" sz="2000"/>
              <a:t>Amount required</a:t>
            </a:r>
            <a:endParaRPr/>
          </a:p>
          <a:p>
            <a:pPr marL="228600" lvl="0" indent="-101600" algn="l" rtl="0">
              <a:lnSpc>
                <a:spcPct val="90000"/>
              </a:lnSpc>
              <a:spcBef>
                <a:spcPts val="1000"/>
              </a:spcBef>
              <a:spcAft>
                <a:spcPts val="0"/>
              </a:spcAft>
              <a:buClr>
                <a:schemeClr val="lt1"/>
              </a:buClr>
              <a:buSzPts val="2000"/>
              <a:buNone/>
            </a:pPr>
            <a:endParaRPr sz="2000"/>
          </a:p>
          <a:p>
            <a:pPr marL="228600" lvl="0" indent="-228600" algn="l" rtl="0">
              <a:lnSpc>
                <a:spcPct val="90000"/>
              </a:lnSpc>
              <a:spcBef>
                <a:spcPts val="1000"/>
              </a:spcBef>
              <a:spcAft>
                <a:spcPts val="0"/>
              </a:spcAft>
              <a:buClr>
                <a:schemeClr val="lt1"/>
              </a:buClr>
              <a:buSzPts val="2000"/>
              <a:buChar char="•"/>
            </a:pPr>
            <a:r>
              <a:rPr lang="en-US" sz="2000"/>
              <a:t>All investment options can be evaluated based on these characteristics</a:t>
            </a:r>
            <a:endParaRPr/>
          </a:p>
          <a:p>
            <a:pPr marL="228600" lvl="0" indent="-228600" algn="l" rtl="0">
              <a:lnSpc>
                <a:spcPct val="90000"/>
              </a:lnSpc>
              <a:spcBef>
                <a:spcPts val="1000"/>
              </a:spcBef>
              <a:spcAft>
                <a:spcPts val="0"/>
              </a:spcAft>
              <a:buClr>
                <a:schemeClr val="lt1"/>
              </a:buClr>
              <a:buSzPts val="2000"/>
              <a:buChar char="•"/>
            </a:pPr>
            <a:r>
              <a:rPr lang="en-US" sz="2000"/>
              <a:t>Some options are being discussed in the next slides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Equity Shares</a:t>
            </a:r>
            <a:endParaRPr/>
          </a:p>
        </p:txBody>
      </p:sp>
      <p:graphicFrame>
        <p:nvGraphicFramePr>
          <p:cNvPr id="401" name="Google Shape;401;p32"/>
          <p:cNvGraphicFramePr/>
          <p:nvPr/>
        </p:nvGraphicFramePr>
        <p:xfrm>
          <a:off x="681038" y="2336798"/>
          <a:ext cx="3000000" cy="3000000"/>
        </p:xfrm>
        <a:graphic>
          <a:graphicData uri="http://schemas.openxmlformats.org/drawingml/2006/table">
            <a:tbl>
              <a:tblPr firstRow="1" bandRow="1">
                <a:noFill/>
                <a:tableStyleId>{BB0864A0-48D7-4EC1-A246-D1D8EC740921}</a:tableStyleId>
              </a:tblPr>
              <a:tblGrid>
                <a:gridCol w="9613900">
                  <a:extLst>
                    <a:ext uri="{9D8B030D-6E8A-4147-A177-3AD203B41FA5}">
                      <a16:colId xmlns:a16="http://schemas.microsoft.com/office/drawing/2014/main" val="20000"/>
                    </a:ext>
                  </a:extLst>
                </a:gridCol>
              </a:tblGrid>
              <a:tr h="583700">
                <a:tc>
                  <a:txBody>
                    <a:bodyPr/>
                    <a:lstStyle/>
                    <a:p>
                      <a:pPr marL="0" marR="0" lvl="0" indent="0" algn="l" rtl="0">
                        <a:spcBef>
                          <a:spcPts val="0"/>
                        </a:spcBef>
                        <a:spcAft>
                          <a:spcPts val="0"/>
                        </a:spcAft>
                        <a:buNone/>
                      </a:pPr>
                      <a:r>
                        <a:rPr lang="en-US" sz="1800" u="none" strike="noStrike" cap="none"/>
                        <a:t>Equity shares offer the opportunity to become a part owner of a company. </a:t>
                      </a:r>
                      <a:endParaRPr/>
                    </a:p>
                  </a:txBody>
                  <a:tcPr marL="91450" marR="91450" marT="45725" marB="45725"/>
                </a:tc>
                <a:extLst>
                  <a:ext uri="{0D108BD9-81ED-4DB2-BD59-A6C34878D82A}">
                    <a16:rowId xmlns:a16="http://schemas.microsoft.com/office/drawing/2014/main" val="10000"/>
                  </a:ext>
                </a:extLst>
              </a:tr>
              <a:tr h="583700">
                <a:tc>
                  <a:txBody>
                    <a:bodyPr/>
                    <a:lstStyle/>
                    <a:p>
                      <a:pPr marL="0" marR="0" lvl="0" indent="0" algn="l" rtl="0">
                        <a:spcBef>
                          <a:spcPts val="0"/>
                        </a:spcBef>
                        <a:spcAft>
                          <a:spcPts val="0"/>
                        </a:spcAft>
                        <a:buNone/>
                      </a:pPr>
                      <a:r>
                        <a:rPr lang="en-US" sz="1800"/>
                        <a:t>Equity holders get return in the form of dividends and capital gains.</a:t>
                      </a:r>
                      <a:endParaRPr/>
                    </a:p>
                  </a:txBody>
                  <a:tcPr marL="91450" marR="91450" marT="45725" marB="45725"/>
                </a:tc>
                <a:extLst>
                  <a:ext uri="{0D108BD9-81ED-4DB2-BD59-A6C34878D82A}">
                    <a16:rowId xmlns:a16="http://schemas.microsoft.com/office/drawing/2014/main" val="10001"/>
                  </a:ext>
                </a:extLst>
              </a:tr>
              <a:tr h="1007475">
                <a:tc>
                  <a:txBody>
                    <a:bodyPr/>
                    <a:lstStyle/>
                    <a:p>
                      <a:pPr marL="0" marR="0" lvl="0" indent="0" algn="l" rtl="0">
                        <a:spcBef>
                          <a:spcPts val="0"/>
                        </a:spcBef>
                        <a:spcAft>
                          <a:spcPts val="0"/>
                        </a:spcAft>
                        <a:buNone/>
                      </a:pPr>
                      <a:r>
                        <a:rPr lang="en-US" sz="1800"/>
                        <a:t>It was empirically proven that in the long term, equity shares give the highest possible returns as compared to all other competing investments.</a:t>
                      </a:r>
                      <a:endParaRPr/>
                    </a:p>
                  </a:txBody>
                  <a:tcPr marL="91450" marR="91450" marT="45725" marB="45725"/>
                </a:tc>
                <a:extLst>
                  <a:ext uri="{0D108BD9-81ED-4DB2-BD59-A6C34878D82A}">
                    <a16:rowId xmlns:a16="http://schemas.microsoft.com/office/drawing/2014/main" val="10002"/>
                  </a:ext>
                </a:extLst>
              </a:tr>
              <a:tr h="583700">
                <a:tc>
                  <a:txBody>
                    <a:bodyPr/>
                    <a:lstStyle/>
                    <a:p>
                      <a:pPr marL="0" marR="0" lvl="0" indent="0" algn="l" rtl="0">
                        <a:spcBef>
                          <a:spcPts val="0"/>
                        </a:spcBef>
                        <a:spcAft>
                          <a:spcPts val="0"/>
                        </a:spcAft>
                        <a:buNone/>
                      </a:pPr>
                      <a:r>
                        <a:rPr lang="en-US" sz="1800"/>
                        <a:t>Equity shares offer high risk and high return potential for the investors.</a:t>
                      </a:r>
                      <a:endParaRPr/>
                    </a:p>
                  </a:txBody>
                  <a:tcPr marL="91450" marR="91450" marT="45725" marB="45725"/>
                </a:tc>
                <a:extLst>
                  <a:ext uri="{0D108BD9-81ED-4DB2-BD59-A6C34878D82A}">
                    <a16:rowId xmlns:a16="http://schemas.microsoft.com/office/drawing/2014/main" val="10003"/>
                  </a:ext>
                </a:extLst>
              </a:tr>
              <a:tr h="1007475">
                <a:tc>
                  <a:txBody>
                    <a:bodyPr/>
                    <a:lstStyle/>
                    <a:p>
                      <a:pPr marL="0" marR="0" lvl="0" indent="0" algn="l" rtl="0">
                        <a:spcBef>
                          <a:spcPts val="0"/>
                        </a:spcBef>
                        <a:spcAft>
                          <a:spcPts val="0"/>
                        </a:spcAft>
                        <a:buNone/>
                      </a:pPr>
                      <a:r>
                        <a:rPr lang="en-US" sz="1800"/>
                        <a:t>Equity share investment can be made in the primary market through IPOs, FPOs or in the secondary market through an intermediary using stock exchange mechanism.</a:t>
                      </a:r>
                      <a:endParaRPr/>
                    </a:p>
                  </a:txBody>
                  <a:tcPr marL="91450" marR="91450" marT="45725" marB="45725"/>
                </a:tc>
                <a:extLst>
                  <a:ext uri="{0D108BD9-81ED-4DB2-BD59-A6C34878D82A}">
                    <a16:rowId xmlns:a16="http://schemas.microsoft.com/office/drawing/2014/main" val="10004"/>
                  </a:ext>
                </a:extLst>
              </a:tr>
              <a:tr h="583700">
                <a:tc>
                  <a:txBody>
                    <a:bodyPr/>
                    <a:lstStyle/>
                    <a:p>
                      <a:pPr marL="0" marR="0" lvl="0" indent="0" algn="l" rtl="0">
                        <a:spcBef>
                          <a:spcPts val="0"/>
                        </a:spcBef>
                        <a:spcAft>
                          <a:spcPts val="0"/>
                        </a:spcAft>
                        <a:buNone/>
                      </a:pPr>
                      <a:r>
                        <a:rPr lang="en-US" sz="1800"/>
                        <a:t>The price movement of equity shares is captured using Index.</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Debentures/ Bonds</a:t>
            </a:r>
            <a:endParaRPr/>
          </a:p>
        </p:txBody>
      </p:sp>
      <p:graphicFrame>
        <p:nvGraphicFramePr>
          <p:cNvPr id="407" name="Google Shape;407;p33"/>
          <p:cNvGraphicFramePr/>
          <p:nvPr/>
        </p:nvGraphicFramePr>
        <p:xfrm>
          <a:off x="681037" y="2336800"/>
          <a:ext cx="3000000" cy="3000000"/>
        </p:xfrm>
        <a:graphic>
          <a:graphicData uri="http://schemas.openxmlformats.org/drawingml/2006/table">
            <a:tbl>
              <a:tblPr firstRow="1" bandRow="1">
                <a:noFill/>
                <a:tableStyleId>{BB0864A0-48D7-4EC1-A246-D1D8EC740921}</a:tableStyleId>
              </a:tblPr>
              <a:tblGrid>
                <a:gridCol w="9872675">
                  <a:extLst>
                    <a:ext uri="{9D8B030D-6E8A-4147-A177-3AD203B41FA5}">
                      <a16:colId xmlns:a16="http://schemas.microsoft.com/office/drawing/2014/main" val="20000"/>
                    </a:ext>
                  </a:extLst>
                </a:gridCol>
              </a:tblGrid>
              <a:tr h="1092675">
                <a:tc>
                  <a:txBody>
                    <a:bodyPr/>
                    <a:lstStyle/>
                    <a:p>
                      <a:pPr marL="0" marR="0" lvl="0" indent="0" algn="l" rtl="0">
                        <a:spcBef>
                          <a:spcPts val="0"/>
                        </a:spcBef>
                        <a:spcAft>
                          <a:spcPts val="0"/>
                        </a:spcAft>
                        <a:buNone/>
                      </a:pPr>
                      <a:r>
                        <a:rPr lang="en-US" sz="1800"/>
                        <a:t>Debenture is a contract between lendor (investor) of funds and borrower (company) of funds. The contract specifies the rate of interest (coupon rate), periodicity of interest payments and the maturity date.</a:t>
                      </a:r>
                      <a:endParaRPr/>
                    </a:p>
                  </a:txBody>
                  <a:tcPr marL="91450" marR="91450" marT="45725" marB="45725"/>
                </a:tc>
                <a:extLst>
                  <a:ext uri="{0D108BD9-81ED-4DB2-BD59-A6C34878D82A}">
                    <a16:rowId xmlns:a16="http://schemas.microsoft.com/office/drawing/2014/main" val="10000"/>
                  </a:ext>
                </a:extLst>
              </a:tr>
              <a:tr h="764875">
                <a:tc>
                  <a:txBody>
                    <a:bodyPr/>
                    <a:lstStyle/>
                    <a:p>
                      <a:pPr marL="0" marR="0" lvl="0" indent="0" algn="l" rtl="0">
                        <a:spcBef>
                          <a:spcPts val="0"/>
                        </a:spcBef>
                        <a:spcAft>
                          <a:spcPts val="0"/>
                        </a:spcAft>
                        <a:buNone/>
                      </a:pPr>
                      <a:r>
                        <a:rPr lang="en-US" sz="1800"/>
                        <a:t>The term Bond is used for Public sector organizations and debenture is used for private corporate sector.</a:t>
                      </a:r>
                      <a:endParaRPr/>
                    </a:p>
                  </a:txBody>
                  <a:tcPr marL="91450" marR="91450" marT="45725" marB="45725"/>
                </a:tc>
                <a:extLst>
                  <a:ext uri="{0D108BD9-81ED-4DB2-BD59-A6C34878D82A}">
                    <a16:rowId xmlns:a16="http://schemas.microsoft.com/office/drawing/2014/main" val="10001"/>
                  </a:ext>
                </a:extLst>
              </a:tr>
              <a:tr h="443150">
                <a:tc>
                  <a:txBody>
                    <a:bodyPr/>
                    <a:lstStyle/>
                    <a:p>
                      <a:pPr marL="0" marR="0" lvl="0" indent="0" algn="l" rtl="0">
                        <a:spcBef>
                          <a:spcPts val="0"/>
                        </a:spcBef>
                        <a:spcAft>
                          <a:spcPts val="0"/>
                        </a:spcAft>
                        <a:buNone/>
                      </a:pPr>
                      <a:r>
                        <a:rPr lang="en-US" sz="1800"/>
                        <a:t>These securities are usually secured against the assets of the company.</a:t>
                      </a:r>
                      <a:endParaRPr/>
                    </a:p>
                  </a:txBody>
                  <a:tcPr marL="91450" marR="91450" marT="45725" marB="45725"/>
                </a:tc>
                <a:extLst>
                  <a:ext uri="{0D108BD9-81ED-4DB2-BD59-A6C34878D82A}">
                    <a16:rowId xmlns:a16="http://schemas.microsoft.com/office/drawing/2014/main" val="10002"/>
                  </a:ext>
                </a:extLst>
              </a:tr>
              <a:tr h="764875">
                <a:tc>
                  <a:txBody>
                    <a:bodyPr/>
                    <a:lstStyle/>
                    <a:p>
                      <a:pPr marL="0" marR="0" lvl="0" indent="0" algn="l" rtl="0">
                        <a:spcBef>
                          <a:spcPts val="0"/>
                        </a:spcBef>
                        <a:spcAft>
                          <a:spcPts val="0"/>
                        </a:spcAft>
                        <a:buNone/>
                      </a:pPr>
                      <a:r>
                        <a:rPr lang="en-US" sz="1800"/>
                        <a:t>Debentures are rated by the rating agencies for the timely repayment of principal and interest by the company.</a:t>
                      </a:r>
                      <a:endParaRPr/>
                    </a:p>
                  </a:txBody>
                  <a:tcPr marL="91450" marR="91450" marT="45725" marB="45725"/>
                </a:tc>
                <a:extLst>
                  <a:ext uri="{0D108BD9-81ED-4DB2-BD59-A6C34878D82A}">
                    <a16:rowId xmlns:a16="http://schemas.microsoft.com/office/drawing/2014/main" val="10003"/>
                  </a:ext>
                </a:extLst>
              </a:tr>
              <a:tr h="443150">
                <a:tc>
                  <a:txBody>
                    <a:bodyPr/>
                    <a:lstStyle/>
                    <a:p>
                      <a:pPr marL="0" marR="0" lvl="0" indent="0" algn="l" rtl="0">
                        <a:spcBef>
                          <a:spcPts val="0"/>
                        </a:spcBef>
                        <a:spcAft>
                          <a:spcPts val="0"/>
                        </a:spcAft>
                        <a:buNone/>
                      </a:pPr>
                      <a:r>
                        <a:rPr lang="en-US" sz="1800"/>
                        <a:t>Debentures are less risky than equity shares from investors point of view.</a:t>
                      </a:r>
                      <a:endParaRPr/>
                    </a:p>
                  </a:txBody>
                  <a:tcPr marL="91450" marR="91450" marT="45725" marB="45725"/>
                </a:tc>
                <a:extLst>
                  <a:ext uri="{0D108BD9-81ED-4DB2-BD59-A6C34878D82A}">
                    <a16:rowId xmlns:a16="http://schemas.microsoft.com/office/drawing/2014/main" val="10004"/>
                  </a:ext>
                </a:extLst>
              </a:tr>
              <a:tr h="764875">
                <a:tc>
                  <a:txBody>
                    <a:bodyPr/>
                    <a:lstStyle/>
                    <a:p>
                      <a:pPr marL="0" marR="0" lvl="0" indent="0" algn="l" rtl="0">
                        <a:spcBef>
                          <a:spcPts val="0"/>
                        </a:spcBef>
                        <a:spcAft>
                          <a:spcPts val="0"/>
                        </a:spcAft>
                        <a:buNone/>
                      </a:pPr>
                      <a:r>
                        <a:rPr lang="en-US" sz="1800"/>
                        <a:t>There is an obligation on the part of the company to pay interest and principal in a timely fashion.</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Mutual Funds</a:t>
            </a:r>
            <a:endParaRPr/>
          </a:p>
        </p:txBody>
      </p:sp>
      <p:graphicFrame>
        <p:nvGraphicFramePr>
          <p:cNvPr id="413" name="Google Shape;413;p34"/>
          <p:cNvGraphicFramePr/>
          <p:nvPr/>
        </p:nvGraphicFramePr>
        <p:xfrm>
          <a:off x="747713" y="2060575"/>
          <a:ext cx="3000000" cy="3000000"/>
        </p:xfrm>
        <a:graphic>
          <a:graphicData uri="http://schemas.openxmlformats.org/drawingml/2006/table">
            <a:tbl>
              <a:tblPr firstRow="1" bandRow="1">
                <a:noFill/>
                <a:tableStyleId>{BB0864A0-48D7-4EC1-A246-D1D8EC740921}</a:tableStyleId>
              </a:tblPr>
              <a:tblGrid>
                <a:gridCol w="9613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en-US" sz="1800"/>
                        <a:t>Mutual funds are the instruments which facilitate investor participation in the securities market. They collect money from the investors and invest the same in the markets as pe rthe objectives of th fund.</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Mutual funds offer wide variety of schemes and investors are required to study these schemes before actually investing in them.</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The following features need to be investigated before making investments in mutual funds: features of the scheme, risk factors, initial expenses, recurring expenses, exit load, sponsor’s and fund manager’s track record,  past and present litigations etc.</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Performance of Mutual funds is indicated by Net Asset Value (NAV). It is the sum of market values of all the securities invested by a mutual fund minus the expenses divided by the number of outstanding units.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New schemes launched by a mutual fund  to collect funds from the investors is called a New Fund offering (NFO)</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Mutual funds are of many types like: income funds, growth funds, balanced funds, sector specific funds, tax saving schemes, systematic investment plans (SIPs) etc.</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5"/>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Fixed Deposits</a:t>
            </a:r>
            <a:endParaRPr/>
          </a:p>
        </p:txBody>
      </p:sp>
      <p:graphicFrame>
        <p:nvGraphicFramePr>
          <p:cNvPr id="419" name="Google Shape;419;p35"/>
          <p:cNvGraphicFramePr/>
          <p:nvPr/>
        </p:nvGraphicFramePr>
        <p:xfrm>
          <a:off x="681038" y="2336800"/>
          <a:ext cx="3000000" cy="3000000"/>
        </p:xfrm>
        <a:graphic>
          <a:graphicData uri="http://schemas.openxmlformats.org/drawingml/2006/table">
            <a:tbl>
              <a:tblPr firstRow="1" bandRow="1">
                <a:noFill/>
                <a:tableStyleId>{BB0864A0-48D7-4EC1-A246-D1D8EC740921}</a:tableStyleId>
              </a:tblPr>
              <a:tblGrid>
                <a:gridCol w="9613900">
                  <a:extLst>
                    <a:ext uri="{9D8B030D-6E8A-4147-A177-3AD203B41FA5}">
                      <a16:colId xmlns:a16="http://schemas.microsoft.com/office/drawing/2014/main" val="20000"/>
                    </a:ext>
                  </a:extLst>
                </a:gridCol>
              </a:tblGrid>
              <a:tr h="794250">
                <a:tc>
                  <a:txBody>
                    <a:bodyPr/>
                    <a:lstStyle/>
                    <a:p>
                      <a:pPr marL="0" marR="0" lvl="0" indent="0" algn="l" rtl="0">
                        <a:spcBef>
                          <a:spcPts val="0"/>
                        </a:spcBef>
                        <a:spcAft>
                          <a:spcPts val="0"/>
                        </a:spcAft>
                        <a:buNone/>
                      </a:pPr>
                      <a:r>
                        <a:rPr lang="en-US" sz="1800"/>
                        <a:t>Fixed deposits are accepted by banks and companies from investors for a period ranging from 6 months to 5 years.</a:t>
                      </a:r>
                      <a:endParaRPr/>
                    </a:p>
                  </a:txBody>
                  <a:tcPr marL="91450" marR="91450" marT="45725" marB="45725"/>
                </a:tc>
                <a:extLst>
                  <a:ext uri="{0D108BD9-81ED-4DB2-BD59-A6C34878D82A}">
                    <a16:rowId xmlns:a16="http://schemas.microsoft.com/office/drawing/2014/main" val="10000"/>
                  </a:ext>
                </a:extLst>
              </a:tr>
              <a:tr h="794250">
                <a:tc>
                  <a:txBody>
                    <a:bodyPr/>
                    <a:lstStyle/>
                    <a:p>
                      <a:pPr marL="0" marR="0" lvl="0" indent="0" algn="l" rtl="0">
                        <a:spcBef>
                          <a:spcPts val="0"/>
                        </a:spcBef>
                        <a:spcAft>
                          <a:spcPts val="0"/>
                        </a:spcAft>
                        <a:buNone/>
                      </a:pPr>
                      <a:r>
                        <a:rPr lang="en-US" sz="1800"/>
                        <a:t>Company deposits are considered more risky as compared to bank deposits. So, they offer higher returns also.</a:t>
                      </a:r>
                      <a:endParaRPr/>
                    </a:p>
                  </a:txBody>
                  <a:tcPr marL="91450" marR="91450" marT="45725" marB="45725"/>
                </a:tc>
                <a:extLst>
                  <a:ext uri="{0D108BD9-81ED-4DB2-BD59-A6C34878D82A}">
                    <a16:rowId xmlns:a16="http://schemas.microsoft.com/office/drawing/2014/main" val="10001"/>
                  </a:ext>
                </a:extLst>
              </a:tr>
              <a:tr h="794250">
                <a:tc>
                  <a:txBody>
                    <a:bodyPr/>
                    <a:lstStyle/>
                    <a:p>
                      <a:pPr marL="0" marR="0" lvl="0" indent="0" algn="l" rtl="0">
                        <a:spcBef>
                          <a:spcPts val="0"/>
                        </a:spcBef>
                        <a:spcAft>
                          <a:spcPts val="0"/>
                        </a:spcAft>
                        <a:buNone/>
                      </a:pPr>
                      <a:r>
                        <a:rPr lang="en-US" sz="1800"/>
                        <a:t>Investors are attracted by higher interest rates paid by NBFCs some times and do not realize the risk implications</a:t>
                      </a:r>
                      <a:endParaRPr/>
                    </a:p>
                  </a:txBody>
                  <a:tcPr marL="91450" marR="91450" marT="45725" marB="45725"/>
                </a:tc>
                <a:extLst>
                  <a:ext uri="{0D108BD9-81ED-4DB2-BD59-A6C34878D82A}">
                    <a16:rowId xmlns:a16="http://schemas.microsoft.com/office/drawing/2014/main" val="10002"/>
                  </a:ext>
                </a:extLst>
              </a:tr>
              <a:tr h="794250">
                <a:tc>
                  <a:txBody>
                    <a:bodyPr/>
                    <a:lstStyle/>
                    <a:p>
                      <a:pPr marL="0" marR="0" lvl="0" indent="0" algn="l" rtl="0">
                        <a:spcBef>
                          <a:spcPts val="0"/>
                        </a:spcBef>
                        <a:spcAft>
                          <a:spcPts val="0"/>
                        </a:spcAft>
                        <a:buNone/>
                      </a:pPr>
                      <a:r>
                        <a:rPr lang="en-US" sz="1800"/>
                        <a:t>Since fixed deposits are unsecured, rating i.e., assessment of company’s ability to repay principal and interest in time are very important while investing.</a:t>
                      </a:r>
                      <a:endParaRPr/>
                    </a:p>
                  </a:txBody>
                  <a:tcPr marL="91450" marR="91450" marT="45725" marB="45725"/>
                </a:tc>
                <a:extLst>
                  <a:ext uri="{0D108BD9-81ED-4DB2-BD59-A6C34878D82A}">
                    <a16:rowId xmlns:a16="http://schemas.microsoft.com/office/drawing/2014/main" val="10003"/>
                  </a:ext>
                </a:extLst>
              </a:tr>
              <a:tr h="1134650">
                <a:tc>
                  <a:txBody>
                    <a:bodyPr/>
                    <a:lstStyle/>
                    <a:p>
                      <a:pPr marL="0" marR="0" lvl="0" indent="0" algn="l" rtl="0">
                        <a:spcBef>
                          <a:spcPts val="0"/>
                        </a:spcBef>
                        <a:spcAft>
                          <a:spcPts val="0"/>
                        </a:spcAft>
                        <a:buNone/>
                      </a:pPr>
                      <a:r>
                        <a:rPr lang="en-US" sz="1800"/>
                        <a:t>In case of default by the company, complaints are lodged with Securities and Exchange Board of India (SEBI) for listed  companies, Ministry of Corporate affairs (MCA) for manufacturing companies, for banks and NBFCs the complaint should be lodged with RBI.</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Provident Fund(PF)</a:t>
            </a:r>
            <a:endParaRPr/>
          </a:p>
        </p:txBody>
      </p:sp>
      <p:graphicFrame>
        <p:nvGraphicFramePr>
          <p:cNvPr id="425" name="Google Shape;425;p36"/>
          <p:cNvGraphicFramePr/>
          <p:nvPr/>
        </p:nvGraphicFramePr>
        <p:xfrm>
          <a:off x="681038" y="2336800"/>
          <a:ext cx="3000000" cy="3000000"/>
        </p:xfrm>
        <a:graphic>
          <a:graphicData uri="http://schemas.openxmlformats.org/drawingml/2006/table">
            <a:tbl>
              <a:tblPr firstRow="1" bandRow="1">
                <a:noFill/>
                <a:tableStyleId>{BB0864A0-48D7-4EC1-A246-D1D8EC740921}</a:tableStyleId>
              </a:tblPr>
              <a:tblGrid>
                <a:gridCol w="9613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en-US" sz="1800"/>
                        <a:t>There could be 2 types. Employee provident Fund(EPF) and Public Provident Fund (PPF)</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In EPF, the deduction happens from the salary of the employee directly every month</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These schemes allow investors to save for the future. Funds are made available after the period of maturity (15 years in PPF) or on retirement and interest is tax free.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Investment in PPF up to Rs. 1,50,000 is allowed for the tax saving purpose.</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Interest rate is declared by the Central Govt. from time to time.</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Premature withdrawals, loan facility are available on these schemes.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These are considered as one of the safest and best investment avenues due to the power of compounding.</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Life Insurance Schemes</a:t>
            </a:r>
            <a:endParaRPr/>
          </a:p>
        </p:txBody>
      </p:sp>
      <p:graphicFrame>
        <p:nvGraphicFramePr>
          <p:cNvPr id="431" name="Google Shape;431;p37"/>
          <p:cNvGraphicFramePr/>
          <p:nvPr/>
        </p:nvGraphicFramePr>
        <p:xfrm>
          <a:off x="552450" y="2047875"/>
          <a:ext cx="3000000" cy="3000000"/>
        </p:xfrm>
        <a:graphic>
          <a:graphicData uri="http://schemas.openxmlformats.org/drawingml/2006/table">
            <a:tbl>
              <a:tblPr firstRow="1" bandRow="1">
                <a:noFill/>
                <a:tableStyleId>{BB0864A0-48D7-4EC1-A246-D1D8EC740921}</a:tableStyleId>
              </a:tblPr>
              <a:tblGrid>
                <a:gridCol w="9742500">
                  <a:extLst>
                    <a:ext uri="{9D8B030D-6E8A-4147-A177-3AD203B41FA5}">
                      <a16:colId xmlns:a16="http://schemas.microsoft.com/office/drawing/2014/main" val="20000"/>
                    </a:ext>
                  </a:extLst>
                </a:gridCol>
              </a:tblGrid>
              <a:tr h="1071600">
                <a:tc>
                  <a:txBody>
                    <a:bodyPr/>
                    <a:lstStyle/>
                    <a:p>
                      <a:pPr marL="0" marR="0" lvl="0" indent="0" algn="l" rtl="0">
                        <a:spcBef>
                          <a:spcPts val="0"/>
                        </a:spcBef>
                        <a:spcAft>
                          <a:spcPts val="0"/>
                        </a:spcAft>
                        <a:buNone/>
                      </a:pPr>
                      <a:r>
                        <a:rPr lang="en-US" sz="2000"/>
                        <a:t>A life insurance scheme is a contract between an individual and the company  to pay the insured or his nominee a specified sum of money on the happening of an event.</a:t>
                      </a:r>
                      <a:endParaRPr/>
                    </a:p>
                  </a:txBody>
                  <a:tcPr marL="91450" marR="91450" marT="45725" marB="45725"/>
                </a:tc>
                <a:extLst>
                  <a:ext uri="{0D108BD9-81ED-4DB2-BD59-A6C34878D82A}">
                    <a16:rowId xmlns:a16="http://schemas.microsoft.com/office/drawing/2014/main" val="10000"/>
                  </a:ext>
                </a:extLst>
              </a:tr>
              <a:tr h="746875">
                <a:tc>
                  <a:txBody>
                    <a:bodyPr/>
                    <a:lstStyle/>
                    <a:p>
                      <a:pPr marL="0" marR="0" lvl="0" indent="0" algn="l" rtl="0">
                        <a:spcBef>
                          <a:spcPts val="0"/>
                        </a:spcBef>
                        <a:spcAft>
                          <a:spcPts val="0"/>
                        </a:spcAft>
                        <a:buNone/>
                      </a:pPr>
                      <a:r>
                        <a:rPr lang="en-US" sz="2000"/>
                        <a:t>Insurance policies could be of different types like: whole life assurance, Term Assurance, Endowment Assurance, pension plans.</a:t>
                      </a:r>
                      <a:endParaRPr/>
                    </a:p>
                  </a:txBody>
                  <a:tcPr marL="91450" marR="91450" marT="45725" marB="45725"/>
                </a:tc>
                <a:extLst>
                  <a:ext uri="{0D108BD9-81ED-4DB2-BD59-A6C34878D82A}">
                    <a16:rowId xmlns:a16="http://schemas.microsoft.com/office/drawing/2014/main" val="10001"/>
                  </a:ext>
                </a:extLst>
              </a:tr>
              <a:tr h="1396325">
                <a:tc>
                  <a:txBody>
                    <a:bodyPr/>
                    <a:lstStyle/>
                    <a:p>
                      <a:pPr marL="0" marR="0" lvl="0" indent="0" algn="l" rtl="0">
                        <a:spcBef>
                          <a:spcPts val="0"/>
                        </a:spcBef>
                        <a:spcAft>
                          <a:spcPts val="0"/>
                        </a:spcAft>
                        <a:buNone/>
                      </a:pPr>
                      <a:r>
                        <a:rPr lang="en-US" sz="2000"/>
                        <a:t>A life insurance scheme is a risk mitigation product. But, over a period of time it has become a long term investment avenue for investors.</a:t>
                      </a:r>
                      <a:endParaRPr/>
                    </a:p>
                    <a:p>
                      <a:pPr marL="0" marR="0" lvl="0" indent="0" algn="l" rtl="0">
                        <a:spcBef>
                          <a:spcPts val="0"/>
                        </a:spcBef>
                        <a:spcAft>
                          <a:spcPts val="0"/>
                        </a:spcAft>
                        <a:buNone/>
                      </a:pPr>
                      <a:r>
                        <a:rPr lang="en-US" sz="2000"/>
                        <a:t>Life insurance is often utilized for purposes like provision for old age, children’s education, savings alternative, tax saving alternative etc.</a:t>
                      </a:r>
                      <a:endParaRPr/>
                    </a:p>
                  </a:txBody>
                  <a:tcPr marL="91450" marR="91450" marT="45725" marB="45725"/>
                </a:tc>
                <a:extLst>
                  <a:ext uri="{0D108BD9-81ED-4DB2-BD59-A6C34878D82A}">
                    <a16:rowId xmlns:a16="http://schemas.microsoft.com/office/drawing/2014/main" val="10002"/>
                  </a:ext>
                </a:extLst>
              </a:tr>
              <a:tr h="746875">
                <a:tc>
                  <a:txBody>
                    <a:bodyPr/>
                    <a:lstStyle/>
                    <a:p>
                      <a:pPr marL="0" marR="0" lvl="0" indent="0" algn="l" rtl="0">
                        <a:spcBef>
                          <a:spcPts val="0"/>
                        </a:spcBef>
                        <a:spcAft>
                          <a:spcPts val="0"/>
                        </a:spcAft>
                        <a:buNone/>
                      </a:pPr>
                      <a:r>
                        <a:rPr lang="en-US" sz="2000"/>
                        <a:t>Life Insurance premiums  are eligible for tax benefits as per the provisions of income tax, 1961.</a:t>
                      </a:r>
                      <a:endParaRPr/>
                    </a:p>
                  </a:txBody>
                  <a:tcPr marL="91450" marR="91450" marT="45725" marB="45725"/>
                </a:tc>
                <a:extLst>
                  <a:ext uri="{0D108BD9-81ED-4DB2-BD59-A6C34878D82A}">
                    <a16:rowId xmlns:a16="http://schemas.microsoft.com/office/drawing/2014/main" val="10003"/>
                  </a:ext>
                </a:extLst>
              </a:tr>
              <a:tr h="746875">
                <a:tc>
                  <a:txBody>
                    <a:bodyPr/>
                    <a:lstStyle/>
                    <a:p>
                      <a:pPr marL="0" marR="0" lvl="0" indent="0" algn="l" rtl="0">
                        <a:spcBef>
                          <a:spcPts val="0"/>
                        </a:spcBef>
                        <a:spcAft>
                          <a:spcPts val="0"/>
                        </a:spcAft>
                        <a:buNone/>
                      </a:pPr>
                      <a:r>
                        <a:rPr lang="en-US" sz="2000"/>
                        <a:t>They do not provide liquidity and are supposed to be held for long term as per the policy term.</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210"/>
        <p:cNvGrpSpPr/>
        <p:nvPr/>
      </p:nvGrpSpPr>
      <p:grpSpPr>
        <a:xfrm>
          <a:off x="0" y="0"/>
          <a:ext cx="0" cy="0"/>
          <a:chOff x="0" y="0"/>
          <a:chExt cx="0" cy="0"/>
        </a:xfrm>
      </p:grpSpPr>
      <p:sp>
        <p:nvSpPr>
          <p:cNvPr id="211" name="Google Shape;211;p2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Lesson Goals</a:t>
            </a:r>
            <a:endParaRPr/>
          </a:p>
        </p:txBody>
      </p:sp>
      <p:grpSp>
        <p:nvGrpSpPr>
          <p:cNvPr id="212" name="Google Shape;212;p20"/>
          <p:cNvGrpSpPr/>
          <p:nvPr/>
        </p:nvGrpSpPr>
        <p:grpSpPr>
          <a:xfrm>
            <a:off x="682359" y="2417931"/>
            <a:ext cx="10827996" cy="3436599"/>
            <a:chOff x="1322" y="81131"/>
            <a:chExt cx="10827996" cy="3436599"/>
          </a:xfrm>
        </p:grpSpPr>
        <p:sp>
          <p:nvSpPr>
            <p:cNvPr id="213" name="Google Shape;213;p20"/>
            <p:cNvSpPr/>
            <p:nvPr/>
          </p:nvSpPr>
          <p:spPr>
            <a:xfrm>
              <a:off x="1322" y="81131"/>
              <a:ext cx="4640570" cy="2946761"/>
            </a:xfrm>
            <a:prstGeom prst="roundRect">
              <a:avLst>
                <a:gd name="adj" fmla="val 10000"/>
              </a:avLst>
            </a:prstGeom>
            <a:solidFill>
              <a:srgbClr val="EF941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516940" y="570969"/>
              <a:ext cx="4640570" cy="2946761"/>
            </a:xfrm>
            <a:prstGeom prst="roundRect">
              <a:avLst>
                <a:gd name="adj" fmla="val 10000"/>
              </a:avLst>
            </a:prstGeom>
            <a:solidFill>
              <a:schemeClr val="lt1">
                <a:alpha val="89803"/>
              </a:schemeClr>
            </a:solidFill>
            <a:ln w="12700" cap="flat" cmpd="sng">
              <a:solidFill>
                <a:srgbClr val="EF94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txBox="1"/>
            <p:nvPr/>
          </p:nvSpPr>
          <p:spPr>
            <a:xfrm>
              <a:off x="603248" y="657277"/>
              <a:ext cx="4467954" cy="2774145"/>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US" sz="4000" b="0" i="0" u="none" strike="noStrike" cap="none">
                  <a:solidFill>
                    <a:schemeClr val="lt1"/>
                  </a:solidFill>
                  <a:latin typeface="Trebuchet MS"/>
                  <a:ea typeface="Trebuchet MS"/>
                  <a:cs typeface="Trebuchet MS"/>
                  <a:sym typeface="Trebuchet MS"/>
                </a:rPr>
                <a:t>To understand the Investment terminology</a:t>
              </a:r>
              <a:endParaRPr/>
            </a:p>
          </p:txBody>
        </p:sp>
        <p:sp>
          <p:nvSpPr>
            <p:cNvPr id="216" name="Google Shape;216;p20"/>
            <p:cNvSpPr/>
            <p:nvPr/>
          </p:nvSpPr>
          <p:spPr>
            <a:xfrm>
              <a:off x="5673129" y="81131"/>
              <a:ext cx="4640570" cy="2946761"/>
            </a:xfrm>
            <a:prstGeom prst="roundRect">
              <a:avLst>
                <a:gd name="adj" fmla="val 10000"/>
              </a:avLst>
            </a:prstGeom>
            <a:solidFill>
              <a:srgbClr val="EF941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6188748" y="570969"/>
              <a:ext cx="4640570" cy="2946761"/>
            </a:xfrm>
            <a:prstGeom prst="roundRect">
              <a:avLst>
                <a:gd name="adj" fmla="val 10000"/>
              </a:avLst>
            </a:prstGeom>
            <a:solidFill>
              <a:schemeClr val="lt1">
                <a:alpha val="89803"/>
              </a:schemeClr>
            </a:solidFill>
            <a:ln w="12700" cap="flat" cmpd="sng">
              <a:solidFill>
                <a:srgbClr val="EF94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txBox="1"/>
            <p:nvPr/>
          </p:nvSpPr>
          <p:spPr>
            <a:xfrm>
              <a:off x="6275056" y="657277"/>
              <a:ext cx="4467954" cy="2774145"/>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US" sz="4000" b="0" i="0" u="none" strike="noStrike" cap="none">
                  <a:solidFill>
                    <a:schemeClr val="lt1"/>
                  </a:solidFill>
                  <a:latin typeface="Trebuchet MS"/>
                  <a:ea typeface="Trebuchet MS"/>
                  <a:cs typeface="Trebuchet MS"/>
                  <a:sym typeface="Trebuchet MS"/>
                </a:rPr>
                <a:t>To understand the Process involved in investment decision making</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Comparison</a:t>
            </a:r>
            <a:endParaRPr/>
          </a:p>
        </p:txBody>
      </p:sp>
      <p:graphicFrame>
        <p:nvGraphicFramePr>
          <p:cNvPr id="437" name="Google Shape;437;p38"/>
          <p:cNvGraphicFramePr/>
          <p:nvPr/>
        </p:nvGraphicFramePr>
        <p:xfrm>
          <a:off x="504444" y="2099056"/>
          <a:ext cx="3000000" cy="3000000"/>
        </p:xfrm>
        <a:graphic>
          <a:graphicData uri="http://schemas.openxmlformats.org/drawingml/2006/table">
            <a:tbl>
              <a:tblPr firstRow="1" bandRow="1">
                <a:noFill/>
                <a:tableStyleId>{BB0864A0-48D7-4EC1-A246-D1D8EC740921}</a:tableStyleId>
              </a:tblPr>
              <a:tblGrid>
                <a:gridCol w="1426475">
                  <a:extLst>
                    <a:ext uri="{9D8B030D-6E8A-4147-A177-3AD203B41FA5}">
                      <a16:colId xmlns:a16="http://schemas.microsoft.com/office/drawing/2014/main" val="20000"/>
                    </a:ext>
                  </a:extLst>
                </a:gridCol>
                <a:gridCol w="1005850">
                  <a:extLst>
                    <a:ext uri="{9D8B030D-6E8A-4147-A177-3AD203B41FA5}">
                      <a16:colId xmlns:a16="http://schemas.microsoft.com/office/drawing/2014/main" val="20001"/>
                    </a:ext>
                  </a:extLst>
                </a:gridCol>
                <a:gridCol w="1115575">
                  <a:extLst>
                    <a:ext uri="{9D8B030D-6E8A-4147-A177-3AD203B41FA5}">
                      <a16:colId xmlns:a16="http://schemas.microsoft.com/office/drawing/2014/main" val="20002"/>
                    </a:ext>
                  </a:extLst>
                </a:gridCol>
                <a:gridCol w="1152150">
                  <a:extLst>
                    <a:ext uri="{9D8B030D-6E8A-4147-A177-3AD203B41FA5}">
                      <a16:colId xmlns:a16="http://schemas.microsoft.com/office/drawing/2014/main" val="20003"/>
                    </a:ext>
                  </a:extLst>
                </a:gridCol>
                <a:gridCol w="1389900">
                  <a:extLst>
                    <a:ext uri="{9D8B030D-6E8A-4147-A177-3AD203B41FA5}">
                      <a16:colId xmlns:a16="http://schemas.microsoft.com/office/drawing/2014/main" val="20004"/>
                    </a:ext>
                  </a:extLst>
                </a:gridCol>
                <a:gridCol w="1408175">
                  <a:extLst>
                    <a:ext uri="{9D8B030D-6E8A-4147-A177-3AD203B41FA5}">
                      <a16:colId xmlns:a16="http://schemas.microsoft.com/office/drawing/2014/main" val="20005"/>
                    </a:ext>
                  </a:extLst>
                </a:gridCol>
                <a:gridCol w="1216150">
                  <a:extLst>
                    <a:ext uri="{9D8B030D-6E8A-4147-A177-3AD203B41FA5}">
                      <a16:colId xmlns:a16="http://schemas.microsoft.com/office/drawing/2014/main" val="20006"/>
                    </a:ext>
                  </a:extLst>
                </a:gridCol>
                <a:gridCol w="1033275">
                  <a:extLst>
                    <a:ext uri="{9D8B030D-6E8A-4147-A177-3AD203B41FA5}">
                      <a16:colId xmlns:a16="http://schemas.microsoft.com/office/drawing/2014/main" val="20007"/>
                    </a:ext>
                  </a:extLst>
                </a:gridCol>
                <a:gridCol w="1435600">
                  <a:extLst>
                    <a:ext uri="{9D8B030D-6E8A-4147-A177-3AD203B41FA5}">
                      <a16:colId xmlns:a16="http://schemas.microsoft.com/office/drawing/2014/main" val="20008"/>
                    </a:ext>
                  </a:extLst>
                </a:gridCol>
              </a:tblGrid>
              <a:tr h="370850">
                <a:tc>
                  <a:txBody>
                    <a:bodyPr/>
                    <a:lstStyle/>
                    <a:p>
                      <a:pPr marL="0" marR="0" lvl="0" indent="0" algn="l" rtl="0">
                        <a:spcBef>
                          <a:spcPts val="0"/>
                        </a:spcBef>
                        <a:spcAft>
                          <a:spcPts val="0"/>
                        </a:spcAft>
                        <a:buNone/>
                      </a:pPr>
                      <a:r>
                        <a:rPr lang="en-US" sz="1600"/>
                        <a:t>Investment Option</a:t>
                      </a:r>
                      <a:endParaRPr/>
                    </a:p>
                  </a:txBody>
                  <a:tcPr marL="91450" marR="91450" marT="45725" marB="45725"/>
                </a:tc>
                <a:tc>
                  <a:txBody>
                    <a:bodyPr/>
                    <a:lstStyle/>
                    <a:p>
                      <a:pPr marL="0" marR="0" lvl="0" indent="0" algn="l" rtl="0">
                        <a:spcBef>
                          <a:spcPts val="0"/>
                        </a:spcBef>
                        <a:spcAft>
                          <a:spcPts val="0"/>
                        </a:spcAft>
                        <a:buNone/>
                      </a:pPr>
                      <a:r>
                        <a:rPr lang="en-US" sz="1600"/>
                        <a:t>Returns</a:t>
                      </a:r>
                      <a:endParaRPr/>
                    </a:p>
                  </a:txBody>
                  <a:tcPr marL="91450" marR="91450" marT="45725" marB="45725"/>
                </a:tc>
                <a:tc>
                  <a:txBody>
                    <a:bodyPr/>
                    <a:lstStyle/>
                    <a:p>
                      <a:pPr marL="0" marR="0" lvl="0" indent="0" algn="l" rtl="0">
                        <a:spcBef>
                          <a:spcPts val="0"/>
                        </a:spcBef>
                        <a:spcAft>
                          <a:spcPts val="0"/>
                        </a:spcAft>
                        <a:buNone/>
                      </a:pPr>
                      <a:r>
                        <a:rPr lang="en-US" sz="1600"/>
                        <a:t>Liquidity</a:t>
                      </a:r>
                      <a:endParaRPr/>
                    </a:p>
                  </a:txBody>
                  <a:tcPr marL="91450" marR="91450" marT="45725" marB="45725"/>
                </a:tc>
                <a:tc>
                  <a:txBody>
                    <a:bodyPr/>
                    <a:lstStyle/>
                    <a:p>
                      <a:pPr marL="0" marR="0" lvl="0" indent="0" algn="l" rtl="0">
                        <a:spcBef>
                          <a:spcPts val="0"/>
                        </a:spcBef>
                        <a:spcAft>
                          <a:spcPts val="0"/>
                        </a:spcAft>
                        <a:buNone/>
                      </a:pPr>
                      <a:r>
                        <a:rPr lang="en-US" sz="1600"/>
                        <a:t>Safety</a:t>
                      </a:r>
                      <a:endParaRPr/>
                    </a:p>
                  </a:txBody>
                  <a:tcPr marL="91450" marR="91450" marT="45725" marB="45725"/>
                </a:tc>
                <a:tc>
                  <a:txBody>
                    <a:bodyPr/>
                    <a:lstStyle/>
                    <a:p>
                      <a:pPr marL="0" marR="0" lvl="0" indent="0" algn="l" rtl="0">
                        <a:spcBef>
                          <a:spcPts val="0"/>
                        </a:spcBef>
                        <a:spcAft>
                          <a:spcPts val="0"/>
                        </a:spcAft>
                        <a:buNone/>
                      </a:pPr>
                      <a:r>
                        <a:rPr lang="en-US" sz="1600"/>
                        <a:t>Active Involvement</a:t>
                      </a:r>
                      <a:endParaRPr/>
                    </a:p>
                  </a:txBody>
                  <a:tcPr marL="91450" marR="91450" marT="45725" marB="45725"/>
                </a:tc>
                <a:tc>
                  <a:txBody>
                    <a:bodyPr/>
                    <a:lstStyle/>
                    <a:p>
                      <a:pPr marL="0" marR="0" lvl="0" indent="0" algn="l" rtl="0">
                        <a:spcBef>
                          <a:spcPts val="0"/>
                        </a:spcBef>
                        <a:spcAft>
                          <a:spcPts val="0"/>
                        </a:spcAft>
                        <a:buNone/>
                      </a:pPr>
                      <a:r>
                        <a:rPr lang="en-US" sz="1600"/>
                        <a:t>Amount required</a:t>
                      </a:r>
                      <a:endParaRPr/>
                    </a:p>
                  </a:txBody>
                  <a:tcPr marL="91450" marR="91450" marT="45725" marB="45725"/>
                </a:tc>
                <a:tc>
                  <a:txBody>
                    <a:bodyPr/>
                    <a:lstStyle/>
                    <a:p>
                      <a:pPr marL="0" marR="0" lvl="0" indent="0" algn="l" rtl="0">
                        <a:spcBef>
                          <a:spcPts val="0"/>
                        </a:spcBef>
                        <a:spcAft>
                          <a:spcPts val="0"/>
                        </a:spcAft>
                        <a:buNone/>
                      </a:pPr>
                      <a:r>
                        <a:rPr lang="en-US" sz="1600"/>
                        <a:t>Holding period</a:t>
                      </a:r>
                      <a:endParaRPr/>
                    </a:p>
                  </a:txBody>
                  <a:tcPr marL="91450" marR="91450" marT="45725" marB="45725"/>
                </a:tc>
                <a:tc>
                  <a:txBody>
                    <a:bodyPr/>
                    <a:lstStyle/>
                    <a:p>
                      <a:pPr marL="0" marR="0" lvl="0" indent="0" algn="l" rtl="0">
                        <a:spcBef>
                          <a:spcPts val="0"/>
                        </a:spcBef>
                        <a:spcAft>
                          <a:spcPts val="0"/>
                        </a:spcAft>
                        <a:buNone/>
                      </a:pPr>
                      <a:r>
                        <a:rPr lang="en-US" sz="1600"/>
                        <a:t>Protection from inflation</a:t>
                      </a:r>
                      <a:endParaRPr/>
                    </a:p>
                  </a:txBody>
                  <a:tcPr marL="91450" marR="91450" marT="45725" marB="45725"/>
                </a:tc>
                <a:tc>
                  <a:txBody>
                    <a:bodyPr/>
                    <a:lstStyle/>
                    <a:p>
                      <a:pPr marL="0" marR="0" lvl="0" indent="0" algn="l" rtl="0">
                        <a:spcBef>
                          <a:spcPts val="0"/>
                        </a:spcBef>
                        <a:spcAft>
                          <a:spcPts val="0"/>
                        </a:spcAft>
                        <a:buNone/>
                      </a:pPr>
                      <a:r>
                        <a:rPr lang="en-US" sz="1600"/>
                        <a:t>Tax Benefits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Equity Shares</a:t>
                      </a:r>
                      <a:endParaRPr/>
                    </a:p>
                  </a:txBody>
                  <a:tcPr marL="91450" marR="91450" marT="45725" marB="45725"/>
                </a:tc>
                <a:tc>
                  <a:txBody>
                    <a:bodyPr/>
                    <a:lstStyle/>
                    <a:p>
                      <a:pPr marL="0" marR="0" lvl="0" indent="0" algn="l" rtl="0">
                        <a:spcBef>
                          <a:spcPts val="0"/>
                        </a:spcBef>
                        <a:spcAft>
                          <a:spcPts val="0"/>
                        </a:spcAft>
                        <a:buNone/>
                      </a:pPr>
                      <a:r>
                        <a:rPr lang="en-US" sz="1600"/>
                        <a:t>H</a:t>
                      </a:r>
                      <a:endParaRPr/>
                    </a:p>
                  </a:txBody>
                  <a:tcPr marL="91450" marR="91450" marT="45725" marB="45725"/>
                </a:tc>
                <a:tc>
                  <a:txBody>
                    <a:bodyPr/>
                    <a:lstStyle/>
                    <a:p>
                      <a:pPr marL="0" marR="0" lvl="0" indent="0" algn="l" rtl="0">
                        <a:spcBef>
                          <a:spcPts val="0"/>
                        </a:spcBef>
                        <a:spcAft>
                          <a:spcPts val="0"/>
                        </a:spcAft>
                        <a:buNone/>
                      </a:pPr>
                      <a:r>
                        <a:rPr lang="en-US" sz="1600"/>
                        <a:t>M</a:t>
                      </a:r>
                      <a:endParaRPr/>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Yes</a:t>
                      </a:r>
                      <a:endParaRPr/>
                    </a:p>
                  </a:txBody>
                  <a:tcPr marL="91450" marR="91450" marT="45725" marB="45725"/>
                </a:tc>
                <a:tc>
                  <a:txBody>
                    <a:bodyPr/>
                    <a:lstStyle/>
                    <a:p>
                      <a:pPr marL="0" marR="0" lvl="0" indent="0" algn="l" rtl="0">
                        <a:spcBef>
                          <a:spcPts val="0"/>
                        </a:spcBef>
                        <a:spcAft>
                          <a:spcPts val="0"/>
                        </a:spcAft>
                        <a:buNone/>
                      </a:pPr>
                      <a:r>
                        <a:rPr lang="en-US" sz="1600"/>
                        <a:t>M</a:t>
                      </a:r>
                      <a:endParaRPr/>
                    </a:p>
                  </a:txBody>
                  <a:tcPr marL="91450" marR="91450" marT="45725" marB="45725"/>
                </a:tc>
                <a:tc>
                  <a:txBody>
                    <a:bodyPr/>
                    <a:lstStyle/>
                    <a:p>
                      <a:pPr marL="0" marR="0" lvl="0" indent="0" algn="l" rtl="0">
                        <a:spcBef>
                          <a:spcPts val="0"/>
                        </a:spcBef>
                        <a:spcAft>
                          <a:spcPts val="0"/>
                        </a:spcAft>
                        <a:buNone/>
                      </a:pPr>
                      <a:r>
                        <a:rPr lang="en-US" sz="1600"/>
                        <a:t>LT</a:t>
                      </a:r>
                      <a:endParaRPr/>
                    </a:p>
                  </a:txBody>
                  <a:tcPr marL="91450" marR="91450" marT="45725" marB="45725"/>
                </a:tc>
                <a:tc>
                  <a:txBody>
                    <a:bodyPr/>
                    <a:lstStyle/>
                    <a:p>
                      <a:pPr marL="0" marR="0" lvl="0" indent="0" algn="l" rtl="0">
                        <a:spcBef>
                          <a:spcPts val="0"/>
                        </a:spcBef>
                        <a:spcAft>
                          <a:spcPts val="0"/>
                        </a:spcAft>
                        <a:buNone/>
                      </a:pPr>
                      <a:r>
                        <a:rPr lang="en-US" sz="1600"/>
                        <a:t>Y</a:t>
                      </a:r>
                      <a:endParaRPr/>
                    </a:p>
                  </a:txBody>
                  <a:tcPr marL="91450" marR="91450" marT="45725" marB="45725"/>
                </a:tc>
                <a:tc>
                  <a:txBody>
                    <a:bodyPr/>
                    <a:lstStyle/>
                    <a:p>
                      <a:pPr marL="0" marR="0" lvl="0" indent="0" algn="l" rtl="0">
                        <a:spcBef>
                          <a:spcPts val="0"/>
                        </a:spcBef>
                        <a:spcAft>
                          <a:spcPts val="0"/>
                        </a:spcAft>
                        <a:buNone/>
                      </a:pPr>
                      <a:r>
                        <a:rPr lang="en-US" sz="1600"/>
                        <a:t>N</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Debentures/Bonds</a:t>
                      </a:r>
                      <a:endParaRPr/>
                    </a:p>
                  </a:txBody>
                  <a:tcPr marL="91450" marR="91450" marT="45725" marB="45725"/>
                </a:tc>
                <a:tc>
                  <a:txBody>
                    <a:bodyPr/>
                    <a:lstStyle/>
                    <a:p>
                      <a:pPr marL="0" marR="0" lvl="0" indent="0" algn="l" rtl="0">
                        <a:spcBef>
                          <a:spcPts val="0"/>
                        </a:spcBef>
                        <a:spcAft>
                          <a:spcPts val="0"/>
                        </a:spcAft>
                        <a:buNone/>
                      </a:pPr>
                      <a:r>
                        <a:rPr lang="en-US" sz="1600"/>
                        <a:t>M</a:t>
                      </a:r>
                      <a:endParaRPr/>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M</a:t>
                      </a:r>
                      <a:endParaRPr/>
                    </a:p>
                  </a:txBody>
                  <a:tcPr marL="91450" marR="91450" marT="45725" marB="45725"/>
                </a:tc>
                <a:tc>
                  <a:txBody>
                    <a:bodyPr/>
                    <a:lstStyle/>
                    <a:p>
                      <a:pPr marL="0" marR="0" lvl="0" indent="0" algn="l" rtl="0">
                        <a:spcBef>
                          <a:spcPts val="0"/>
                        </a:spcBef>
                        <a:spcAft>
                          <a:spcPts val="0"/>
                        </a:spcAft>
                        <a:buNone/>
                      </a:pPr>
                      <a:r>
                        <a:rPr lang="en-US" sz="1600"/>
                        <a:t>No</a:t>
                      </a:r>
                      <a:endParaRPr/>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MT</a:t>
                      </a:r>
                      <a:endParaRPr/>
                    </a:p>
                  </a:txBody>
                  <a:tcPr marL="91450" marR="91450" marT="45725" marB="45725"/>
                </a:tc>
                <a:tc>
                  <a:txBody>
                    <a:bodyPr/>
                    <a:lstStyle/>
                    <a:p>
                      <a:pPr marL="0" marR="0" lvl="0" indent="0" algn="l" rtl="0">
                        <a:spcBef>
                          <a:spcPts val="0"/>
                        </a:spcBef>
                        <a:spcAft>
                          <a:spcPts val="0"/>
                        </a:spcAft>
                        <a:buNone/>
                      </a:pPr>
                      <a:r>
                        <a:rPr lang="en-US" sz="1600"/>
                        <a:t>N</a:t>
                      </a:r>
                      <a:endParaRPr/>
                    </a:p>
                  </a:txBody>
                  <a:tcPr marL="91450" marR="91450" marT="45725" marB="45725"/>
                </a:tc>
                <a:tc>
                  <a:txBody>
                    <a:bodyPr/>
                    <a:lstStyle/>
                    <a:p>
                      <a:pPr marL="0" marR="0" lvl="0" indent="0" algn="l" rtl="0">
                        <a:spcBef>
                          <a:spcPts val="0"/>
                        </a:spcBef>
                        <a:spcAft>
                          <a:spcPts val="0"/>
                        </a:spcAft>
                        <a:buNone/>
                      </a:pPr>
                      <a:r>
                        <a:rPr lang="en-US" sz="1600"/>
                        <a:t>Y (Infra)</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t> Mutual Funds</a:t>
                      </a:r>
                      <a:endParaRPr/>
                    </a:p>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r>
                        <a:rPr lang="en-US" sz="1600"/>
                        <a:t>M</a:t>
                      </a:r>
                      <a:endParaRPr/>
                    </a:p>
                  </a:txBody>
                  <a:tcPr marL="91450" marR="91450" marT="45725" marB="45725"/>
                </a:tc>
                <a:tc>
                  <a:txBody>
                    <a:bodyPr/>
                    <a:lstStyle/>
                    <a:p>
                      <a:pPr marL="0" marR="0" lvl="0" indent="0" algn="l" rtl="0">
                        <a:spcBef>
                          <a:spcPts val="0"/>
                        </a:spcBef>
                        <a:spcAft>
                          <a:spcPts val="0"/>
                        </a:spcAft>
                        <a:buNone/>
                      </a:pPr>
                      <a:r>
                        <a:rPr lang="en-US" sz="1600"/>
                        <a:t>M</a:t>
                      </a:r>
                      <a:endParaRPr/>
                    </a:p>
                  </a:txBody>
                  <a:tcPr marL="91450" marR="91450" marT="45725" marB="45725"/>
                </a:tc>
                <a:tc>
                  <a:txBody>
                    <a:bodyPr/>
                    <a:lstStyle/>
                    <a:p>
                      <a:pPr marL="0" marR="0" lvl="0" indent="0" algn="l" rtl="0">
                        <a:spcBef>
                          <a:spcPts val="0"/>
                        </a:spcBef>
                        <a:spcAft>
                          <a:spcPts val="0"/>
                        </a:spcAft>
                        <a:buNone/>
                      </a:pPr>
                      <a:r>
                        <a:rPr lang="en-US" sz="1600"/>
                        <a:t>M</a:t>
                      </a:r>
                      <a:endParaRPr/>
                    </a:p>
                  </a:txBody>
                  <a:tcPr marL="91450" marR="91450" marT="45725" marB="45725"/>
                </a:tc>
                <a:tc>
                  <a:txBody>
                    <a:bodyPr/>
                    <a:lstStyle/>
                    <a:p>
                      <a:pPr marL="0" marR="0" lvl="0" indent="0" algn="l" rtl="0">
                        <a:spcBef>
                          <a:spcPts val="0"/>
                        </a:spcBef>
                        <a:spcAft>
                          <a:spcPts val="0"/>
                        </a:spcAft>
                        <a:buNone/>
                      </a:pPr>
                      <a:r>
                        <a:rPr lang="en-US" sz="1600"/>
                        <a:t>No</a:t>
                      </a:r>
                      <a:endParaRPr/>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LT</a:t>
                      </a:r>
                      <a:endParaRPr/>
                    </a:p>
                  </a:txBody>
                  <a:tcPr marL="91450" marR="91450" marT="45725" marB="45725"/>
                </a:tc>
                <a:tc>
                  <a:txBody>
                    <a:bodyPr/>
                    <a:lstStyle/>
                    <a:p>
                      <a:pPr marL="0" marR="0" lvl="0" indent="0" algn="l" rtl="0">
                        <a:spcBef>
                          <a:spcPts val="0"/>
                        </a:spcBef>
                        <a:spcAft>
                          <a:spcPts val="0"/>
                        </a:spcAft>
                        <a:buNone/>
                      </a:pPr>
                      <a:r>
                        <a:rPr lang="en-US" sz="1600"/>
                        <a:t>Y</a:t>
                      </a:r>
                      <a:endParaRPr/>
                    </a:p>
                  </a:txBody>
                  <a:tcPr marL="91450" marR="91450" marT="45725" marB="45725"/>
                </a:tc>
                <a:tc>
                  <a:txBody>
                    <a:bodyPr/>
                    <a:lstStyle/>
                    <a:p>
                      <a:pPr marL="0" marR="0" lvl="0" indent="0" algn="l" rtl="0">
                        <a:spcBef>
                          <a:spcPts val="0"/>
                        </a:spcBef>
                        <a:spcAft>
                          <a:spcPts val="0"/>
                        </a:spcAft>
                        <a:buNone/>
                      </a:pPr>
                      <a:r>
                        <a:rPr lang="en-US" sz="1600"/>
                        <a:t>N</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600"/>
                        <a:t>Fixed Deposits</a:t>
                      </a:r>
                      <a:endParaRPr/>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M</a:t>
                      </a:r>
                      <a:endParaRPr/>
                    </a:p>
                  </a:txBody>
                  <a:tcPr marL="91450" marR="91450" marT="45725" marB="45725"/>
                </a:tc>
                <a:tc>
                  <a:txBody>
                    <a:bodyPr/>
                    <a:lstStyle/>
                    <a:p>
                      <a:pPr marL="0" marR="0" lvl="0" indent="0" algn="l" rtl="0">
                        <a:spcBef>
                          <a:spcPts val="0"/>
                        </a:spcBef>
                        <a:spcAft>
                          <a:spcPts val="0"/>
                        </a:spcAft>
                        <a:buNone/>
                      </a:pPr>
                      <a:r>
                        <a:rPr lang="en-US" sz="1600"/>
                        <a:t>H</a:t>
                      </a:r>
                      <a:endParaRPr/>
                    </a:p>
                  </a:txBody>
                  <a:tcPr marL="91450" marR="91450" marT="45725" marB="45725"/>
                </a:tc>
                <a:tc>
                  <a:txBody>
                    <a:bodyPr/>
                    <a:lstStyle/>
                    <a:p>
                      <a:pPr marL="0" marR="0" lvl="0" indent="0" algn="l" rtl="0">
                        <a:spcBef>
                          <a:spcPts val="0"/>
                        </a:spcBef>
                        <a:spcAft>
                          <a:spcPts val="0"/>
                        </a:spcAft>
                        <a:buNone/>
                      </a:pPr>
                      <a:r>
                        <a:rPr lang="en-US" sz="1600"/>
                        <a:t>No</a:t>
                      </a:r>
                      <a:endParaRPr sz="1600"/>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MT</a:t>
                      </a:r>
                      <a:endParaRPr/>
                    </a:p>
                  </a:txBody>
                  <a:tcPr marL="91450" marR="91450" marT="45725" marB="45725"/>
                </a:tc>
                <a:tc>
                  <a:txBody>
                    <a:bodyPr/>
                    <a:lstStyle/>
                    <a:p>
                      <a:pPr marL="0" marR="0" lvl="0" indent="0" algn="l" rtl="0">
                        <a:spcBef>
                          <a:spcPts val="0"/>
                        </a:spcBef>
                        <a:spcAft>
                          <a:spcPts val="0"/>
                        </a:spcAft>
                        <a:buNone/>
                      </a:pPr>
                      <a:r>
                        <a:rPr lang="en-US" sz="1600"/>
                        <a:t>N</a:t>
                      </a:r>
                      <a:endParaRPr/>
                    </a:p>
                  </a:txBody>
                  <a:tcPr marL="91450" marR="91450" marT="45725" marB="45725"/>
                </a:tc>
                <a:tc>
                  <a:txBody>
                    <a:bodyPr/>
                    <a:lstStyle/>
                    <a:p>
                      <a:pPr marL="0" marR="0" lvl="0" indent="0" algn="l" rtl="0">
                        <a:spcBef>
                          <a:spcPts val="0"/>
                        </a:spcBef>
                        <a:spcAft>
                          <a:spcPts val="0"/>
                        </a:spcAft>
                        <a:buNone/>
                      </a:pPr>
                      <a:r>
                        <a:rPr lang="en-US" sz="1600"/>
                        <a:t>Y</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600"/>
                        <a:t>Provident Fund (PF)</a:t>
                      </a:r>
                      <a:endParaRPr/>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H</a:t>
                      </a:r>
                      <a:endParaRPr/>
                    </a:p>
                  </a:txBody>
                  <a:tcPr marL="91450" marR="91450" marT="45725" marB="45725"/>
                </a:tc>
                <a:tc>
                  <a:txBody>
                    <a:bodyPr/>
                    <a:lstStyle/>
                    <a:p>
                      <a:pPr marL="0" marR="0" lvl="0" indent="0" algn="l" rtl="0">
                        <a:spcBef>
                          <a:spcPts val="0"/>
                        </a:spcBef>
                        <a:spcAft>
                          <a:spcPts val="0"/>
                        </a:spcAft>
                        <a:buNone/>
                      </a:pPr>
                      <a:r>
                        <a:rPr lang="en-US" sz="1600"/>
                        <a:t>No</a:t>
                      </a:r>
                      <a:endParaRPr sz="1600"/>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LT</a:t>
                      </a:r>
                      <a:endParaRPr/>
                    </a:p>
                  </a:txBody>
                  <a:tcPr marL="91450" marR="91450" marT="45725" marB="45725"/>
                </a:tc>
                <a:tc>
                  <a:txBody>
                    <a:bodyPr/>
                    <a:lstStyle/>
                    <a:p>
                      <a:pPr marL="0" marR="0" lvl="0" indent="0" algn="l" rtl="0">
                        <a:spcBef>
                          <a:spcPts val="0"/>
                        </a:spcBef>
                        <a:spcAft>
                          <a:spcPts val="0"/>
                        </a:spcAft>
                        <a:buNone/>
                      </a:pPr>
                      <a:r>
                        <a:rPr lang="en-US" sz="1600"/>
                        <a:t>N</a:t>
                      </a:r>
                      <a:endParaRPr/>
                    </a:p>
                  </a:txBody>
                  <a:tcPr marL="91450" marR="91450" marT="45725" marB="45725"/>
                </a:tc>
                <a:tc>
                  <a:txBody>
                    <a:bodyPr/>
                    <a:lstStyle/>
                    <a:p>
                      <a:pPr marL="0" marR="0" lvl="0" indent="0" algn="l" rtl="0">
                        <a:spcBef>
                          <a:spcPts val="0"/>
                        </a:spcBef>
                        <a:spcAft>
                          <a:spcPts val="0"/>
                        </a:spcAft>
                        <a:buNone/>
                      </a:pPr>
                      <a:r>
                        <a:rPr lang="en-US" sz="1600"/>
                        <a:t>Y</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600"/>
                        <a:t>Life Insurance schemes</a:t>
                      </a:r>
                      <a:endParaRPr/>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L</a:t>
                      </a:r>
                      <a:endParaRPr/>
                    </a:p>
                  </a:txBody>
                  <a:tcPr marL="91450" marR="91450" marT="45725" marB="45725"/>
                </a:tc>
                <a:tc>
                  <a:txBody>
                    <a:bodyPr/>
                    <a:lstStyle/>
                    <a:p>
                      <a:pPr marL="0" marR="0" lvl="0" indent="0" algn="l" rtl="0">
                        <a:spcBef>
                          <a:spcPts val="0"/>
                        </a:spcBef>
                        <a:spcAft>
                          <a:spcPts val="0"/>
                        </a:spcAft>
                        <a:buNone/>
                      </a:pPr>
                      <a:r>
                        <a:rPr lang="en-US" sz="1600"/>
                        <a:t>H</a:t>
                      </a:r>
                      <a:endParaRPr/>
                    </a:p>
                  </a:txBody>
                  <a:tcPr marL="91450" marR="91450" marT="45725" marB="45725"/>
                </a:tc>
                <a:tc>
                  <a:txBody>
                    <a:bodyPr/>
                    <a:lstStyle/>
                    <a:p>
                      <a:pPr marL="0" marR="0" lvl="0" indent="0" algn="l" rtl="0">
                        <a:spcBef>
                          <a:spcPts val="0"/>
                        </a:spcBef>
                        <a:spcAft>
                          <a:spcPts val="0"/>
                        </a:spcAft>
                        <a:buNone/>
                      </a:pPr>
                      <a:r>
                        <a:rPr lang="en-US" sz="1600"/>
                        <a:t>No</a:t>
                      </a:r>
                      <a:endParaRPr/>
                    </a:p>
                  </a:txBody>
                  <a:tcPr marL="91450" marR="91450" marT="45725" marB="45725"/>
                </a:tc>
                <a:tc>
                  <a:txBody>
                    <a:bodyPr/>
                    <a:lstStyle/>
                    <a:p>
                      <a:pPr marL="0" marR="0" lvl="0" indent="0" algn="l" rtl="0">
                        <a:spcBef>
                          <a:spcPts val="0"/>
                        </a:spcBef>
                        <a:spcAft>
                          <a:spcPts val="0"/>
                        </a:spcAft>
                        <a:buNone/>
                      </a:pPr>
                      <a:r>
                        <a:rPr lang="en-US" sz="1600"/>
                        <a:t>M</a:t>
                      </a:r>
                      <a:endParaRPr/>
                    </a:p>
                  </a:txBody>
                  <a:tcPr marL="91450" marR="91450" marT="45725" marB="45725"/>
                </a:tc>
                <a:tc>
                  <a:txBody>
                    <a:bodyPr/>
                    <a:lstStyle/>
                    <a:p>
                      <a:pPr marL="0" marR="0" lvl="0" indent="0" algn="l" rtl="0">
                        <a:spcBef>
                          <a:spcPts val="0"/>
                        </a:spcBef>
                        <a:spcAft>
                          <a:spcPts val="0"/>
                        </a:spcAft>
                        <a:buNone/>
                      </a:pPr>
                      <a:r>
                        <a:rPr lang="en-US" sz="1600"/>
                        <a:t>LT</a:t>
                      </a:r>
                      <a:endParaRPr/>
                    </a:p>
                  </a:txBody>
                  <a:tcPr marL="91450" marR="91450" marT="45725" marB="45725"/>
                </a:tc>
                <a:tc>
                  <a:txBody>
                    <a:bodyPr/>
                    <a:lstStyle/>
                    <a:p>
                      <a:pPr marL="0" marR="0" lvl="0" indent="0" algn="l" rtl="0">
                        <a:spcBef>
                          <a:spcPts val="0"/>
                        </a:spcBef>
                        <a:spcAft>
                          <a:spcPts val="0"/>
                        </a:spcAft>
                        <a:buNone/>
                      </a:pPr>
                      <a:r>
                        <a:rPr lang="en-US" sz="1600"/>
                        <a:t>N</a:t>
                      </a:r>
                      <a:endParaRPr/>
                    </a:p>
                  </a:txBody>
                  <a:tcPr marL="91450" marR="91450" marT="45725" marB="45725"/>
                </a:tc>
                <a:tc>
                  <a:txBody>
                    <a:bodyPr/>
                    <a:lstStyle/>
                    <a:p>
                      <a:pPr marL="0" marR="0" lvl="0" indent="0" algn="l" rtl="0">
                        <a:spcBef>
                          <a:spcPts val="0"/>
                        </a:spcBef>
                        <a:spcAft>
                          <a:spcPts val="0"/>
                        </a:spcAft>
                        <a:buNone/>
                      </a:pPr>
                      <a:r>
                        <a:rPr lang="en-US" sz="1600"/>
                        <a:t>Y</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9"/>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Diversification</a:t>
            </a:r>
            <a:endParaRPr/>
          </a:p>
        </p:txBody>
      </p:sp>
      <p:sp>
        <p:nvSpPr>
          <p:cNvPr id="443" name="Google Shape;443;p39"/>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400"/>
              <a:buChar char="•"/>
            </a:pPr>
            <a:r>
              <a:rPr lang="en-US"/>
              <a:t>“Do not Put all your eggs in one basket”.</a:t>
            </a:r>
            <a:endParaRPr/>
          </a:p>
          <a:p>
            <a:pPr marL="228600" lvl="0" indent="-76200" algn="l" rtl="0">
              <a:lnSpc>
                <a:spcPct val="90000"/>
              </a:lnSpc>
              <a:spcBef>
                <a:spcPts val="1000"/>
              </a:spcBef>
              <a:spcAft>
                <a:spcPts val="0"/>
              </a:spcAft>
              <a:buClr>
                <a:schemeClr val="lt1"/>
              </a:buClr>
              <a:buSzPts val="2400"/>
              <a:buNone/>
            </a:pPr>
            <a:endParaRPr/>
          </a:p>
        </p:txBody>
      </p:sp>
      <p:grpSp>
        <p:nvGrpSpPr>
          <p:cNvPr id="444" name="Google Shape;444;p39"/>
          <p:cNvGrpSpPr/>
          <p:nvPr/>
        </p:nvGrpSpPr>
        <p:grpSpPr>
          <a:xfrm>
            <a:off x="1038814" y="3990077"/>
            <a:ext cx="6904443" cy="1430544"/>
            <a:chOff x="590" y="1218302"/>
            <a:chExt cx="6904443" cy="1430544"/>
          </a:xfrm>
        </p:grpSpPr>
        <p:sp>
          <p:nvSpPr>
            <p:cNvPr id="445" name="Google Shape;445;p39"/>
            <p:cNvSpPr/>
            <p:nvPr/>
          </p:nvSpPr>
          <p:spPr>
            <a:xfrm>
              <a:off x="3452812" y="1809436"/>
              <a:ext cx="2861088" cy="248276"/>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round/>
              <a:headEnd type="none" w="sm" len="sm"/>
              <a:tailEnd type="none" w="sm" len="sm"/>
            </a:ln>
          </p:spPr>
        </p:sp>
        <p:sp>
          <p:nvSpPr>
            <p:cNvPr id="446" name="Google Shape;446;p39"/>
            <p:cNvSpPr/>
            <p:nvPr/>
          </p:nvSpPr>
          <p:spPr>
            <a:xfrm>
              <a:off x="3452812" y="1809436"/>
              <a:ext cx="1430544" cy="248276"/>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round/>
              <a:headEnd type="none" w="sm" len="sm"/>
              <a:tailEnd type="none" w="sm" len="sm"/>
            </a:ln>
          </p:spPr>
        </p:sp>
        <p:sp>
          <p:nvSpPr>
            <p:cNvPr id="447" name="Google Shape;447;p39"/>
            <p:cNvSpPr/>
            <p:nvPr/>
          </p:nvSpPr>
          <p:spPr>
            <a:xfrm>
              <a:off x="3407092" y="1809436"/>
              <a:ext cx="91440" cy="248276"/>
            </a:xfrm>
            <a:custGeom>
              <a:avLst/>
              <a:gdLst/>
              <a:ahLst/>
              <a:cxnLst/>
              <a:rect l="l" t="t" r="r" b="b"/>
              <a:pathLst>
                <a:path w="120000" h="120000" extrusionOk="0">
                  <a:moveTo>
                    <a:pt x="60000" y="0"/>
                  </a:moveTo>
                  <a:lnTo>
                    <a:pt x="60000" y="120000"/>
                  </a:lnTo>
                </a:path>
              </a:pathLst>
            </a:custGeom>
            <a:noFill/>
            <a:ln w="12700" cap="flat" cmpd="sng">
              <a:solidFill>
                <a:schemeClr val="accent4"/>
              </a:solidFill>
              <a:prstDash val="solid"/>
              <a:round/>
              <a:headEnd type="none" w="sm" len="sm"/>
              <a:tailEnd type="none" w="sm" len="sm"/>
            </a:ln>
          </p:spPr>
        </p:sp>
        <p:sp>
          <p:nvSpPr>
            <p:cNvPr id="448" name="Google Shape;448;p39"/>
            <p:cNvSpPr/>
            <p:nvPr/>
          </p:nvSpPr>
          <p:spPr>
            <a:xfrm>
              <a:off x="2022268" y="1809436"/>
              <a:ext cx="1430544" cy="248276"/>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round/>
              <a:headEnd type="none" w="sm" len="sm"/>
              <a:tailEnd type="none" w="sm" len="sm"/>
            </a:ln>
          </p:spPr>
        </p:sp>
        <p:sp>
          <p:nvSpPr>
            <p:cNvPr id="449" name="Google Shape;449;p39"/>
            <p:cNvSpPr/>
            <p:nvPr/>
          </p:nvSpPr>
          <p:spPr>
            <a:xfrm>
              <a:off x="591724" y="1809436"/>
              <a:ext cx="2861088" cy="248276"/>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round/>
              <a:headEnd type="none" w="sm" len="sm"/>
              <a:tailEnd type="none" w="sm" len="sm"/>
            </a:ln>
          </p:spPr>
        </p:sp>
        <p:sp>
          <p:nvSpPr>
            <p:cNvPr id="450" name="Google Shape;450;p39"/>
            <p:cNvSpPr/>
            <p:nvPr/>
          </p:nvSpPr>
          <p:spPr>
            <a:xfrm>
              <a:off x="2861678" y="1218302"/>
              <a:ext cx="1182267" cy="591133"/>
            </a:xfrm>
            <a:prstGeom prst="rect">
              <a:avLst/>
            </a:prstGeom>
            <a:solidFill>
              <a:schemeClr val="accent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9"/>
            <p:cNvSpPr txBox="1"/>
            <p:nvPr/>
          </p:nvSpPr>
          <p:spPr>
            <a:xfrm>
              <a:off x="2861678" y="1218302"/>
              <a:ext cx="1182267" cy="591133"/>
            </a:xfrm>
            <a:prstGeom prst="rect">
              <a:avLst/>
            </a:prstGeom>
            <a:noFill/>
            <a:ln>
              <a:noFill/>
            </a:ln>
          </p:spPr>
          <p:txBody>
            <a:bodyPr spcFirstLastPara="1" wrap="square" lIns="4379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US" sz="1500" b="0" i="0" u="none" strike="noStrike" cap="none">
                  <a:solidFill>
                    <a:schemeClr val="lt1"/>
                  </a:solidFill>
                  <a:latin typeface="Trebuchet MS"/>
                  <a:ea typeface="Trebuchet MS"/>
                  <a:cs typeface="Trebuchet MS"/>
                  <a:sym typeface="Trebuchet MS"/>
                </a:rPr>
                <a:t>Portfolio</a:t>
              </a:r>
              <a:endParaRPr/>
            </a:p>
          </p:txBody>
        </p:sp>
        <p:sp>
          <p:nvSpPr>
            <p:cNvPr id="452" name="Google Shape;452;p39"/>
            <p:cNvSpPr/>
            <p:nvPr/>
          </p:nvSpPr>
          <p:spPr>
            <a:xfrm>
              <a:off x="2920791" y="1277416"/>
              <a:ext cx="354680" cy="472907"/>
            </a:xfrm>
            <a:prstGeom prst="rect">
              <a:avLst/>
            </a:prstGeom>
            <a:solidFill>
              <a:srgbClr val="BFD9C8"/>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9"/>
            <p:cNvSpPr/>
            <p:nvPr/>
          </p:nvSpPr>
          <p:spPr>
            <a:xfrm>
              <a:off x="590" y="2057713"/>
              <a:ext cx="1182267" cy="591133"/>
            </a:xfrm>
            <a:prstGeom prst="rect">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txBox="1"/>
            <p:nvPr/>
          </p:nvSpPr>
          <p:spPr>
            <a:xfrm>
              <a:off x="590" y="2057713"/>
              <a:ext cx="1182267" cy="591133"/>
            </a:xfrm>
            <a:prstGeom prst="rect">
              <a:avLst/>
            </a:prstGeom>
            <a:noFill/>
            <a:ln>
              <a:noFill/>
            </a:ln>
          </p:spPr>
          <p:txBody>
            <a:bodyPr spcFirstLastPara="1" wrap="square" lIns="4379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US" sz="1500" b="0" i="0" u="none" strike="noStrike" cap="none">
                  <a:solidFill>
                    <a:schemeClr val="lt1"/>
                  </a:solidFill>
                  <a:latin typeface="Trebuchet MS"/>
                  <a:ea typeface="Trebuchet MS"/>
                  <a:cs typeface="Trebuchet MS"/>
                  <a:sym typeface="Trebuchet MS"/>
                </a:rPr>
                <a:t>Equity</a:t>
              </a:r>
              <a:endParaRPr/>
            </a:p>
          </p:txBody>
        </p:sp>
        <p:sp>
          <p:nvSpPr>
            <p:cNvPr id="455" name="Google Shape;455;p39"/>
            <p:cNvSpPr/>
            <p:nvPr/>
          </p:nvSpPr>
          <p:spPr>
            <a:xfrm>
              <a:off x="59703" y="2116826"/>
              <a:ext cx="354680" cy="472907"/>
            </a:xfrm>
            <a:prstGeom prst="rect">
              <a:avLst/>
            </a:prstGeom>
            <a:solidFill>
              <a:srgbClr val="C7DED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9"/>
            <p:cNvSpPr/>
            <p:nvPr/>
          </p:nvSpPr>
          <p:spPr>
            <a:xfrm>
              <a:off x="1431134" y="2057713"/>
              <a:ext cx="1182267" cy="591133"/>
            </a:xfrm>
            <a:prstGeom prst="rect">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txBox="1"/>
            <p:nvPr/>
          </p:nvSpPr>
          <p:spPr>
            <a:xfrm>
              <a:off x="1431134" y="2057713"/>
              <a:ext cx="1182267" cy="591133"/>
            </a:xfrm>
            <a:prstGeom prst="rect">
              <a:avLst/>
            </a:prstGeom>
            <a:noFill/>
            <a:ln>
              <a:noFill/>
            </a:ln>
          </p:spPr>
          <p:txBody>
            <a:bodyPr spcFirstLastPara="1" wrap="square" lIns="4379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US" sz="1500" b="0" i="0" u="none" strike="noStrike" cap="none">
                  <a:solidFill>
                    <a:schemeClr val="lt1"/>
                  </a:solidFill>
                  <a:latin typeface="Trebuchet MS"/>
                  <a:ea typeface="Trebuchet MS"/>
                  <a:cs typeface="Trebuchet MS"/>
                  <a:sym typeface="Trebuchet MS"/>
                </a:rPr>
                <a:t>Debt</a:t>
              </a:r>
              <a:endParaRPr/>
            </a:p>
          </p:txBody>
        </p:sp>
        <p:sp>
          <p:nvSpPr>
            <p:cNvPr id="458" name="Google Shape;458;p39"/>
            <p:cNvSpPr/>
            <p:nvPr/>
          </p:nvSpPr>
          <p:spPr>
            <a:xfrm>
              <a:off x="1490247" y="2116826"/>
              <a:ext cx="354680" cy="472907"/>
            </a:xfrm>
            <a:prstGeom prst="rect">
              <a:avLst/>
            </a:prstGeom>
            <a:solidFill>
              <a:srgbClr val="CFE3DE"/>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9"/>
            <p:cNvSpPr/>
            <p:nvPr/>
          </p:nvSpPr>
          <p:spPr>
            <a:xfrm>
              <a:off x="2861678" y="2057713"/>
              <a:ext cx="1182267" cy="591133"/>
            </a:xfrm>
            <a:prstGeom prst="rect">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9"/>
            <p:cNvSpPr txBox="1"/>
            <p:nvPr/>
          </p:nvSpPr>
          <p:spPr>
            <a:xfrm>
              <a:off x="2861678" y="2057713"/>
              <a:ext cx="1182267" cy="591133"/>
            </a:xfrm>
            <a:prstGeom prst="rect">
              <a:avLst/>
            </a:prstGeom>
            <a:noFill/>
            <a:ln>
              <a:noFill/>
            </a:ln>
          </p:spPr>
          <p:txBody>
            <a:bodyPr spcFirstLastPara="1" wrap="square" lIns="4379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US" sz="1500" b="0" i="0" u="none" strike="noStrike" cap="none">
                  <a:solidFill>
                    <a:schemeClr val="lt1"/>
                  </a:solidFill>
                  <a:latin typeface="Trebuchet MS"/>
                  <a:ea typeface="Trebuchet MS"/>
                  <a:cs typeface="Trebuchet MS"/>
                  <a:sym typeface="Trebuchet MS"/>
                </a:rPr>
                <a:t>Gold</a:t>
              </a:r>
              <a:endParaRPr/>
            </a:p>
          </p:txBody>
        </p:sp>
        <p:sp>
          <p:nvSpPr>
            <p:cNvPr id="461" name="Google Shape;461;p39"/>
            <p:cNvSpPr/>
            <p:nvPr/>
          </p:nvSpPr>
          <p:spPr>
            <a:xfrm>
              <a:off x="2920791" y="2116826"/>
              <a:ext cx="354680" cy="472907"/>
            </a:xfrm>
            <a:prstGeom prst="rect">
              <a:avLst/>
            </a:prstGeom>
            <a:solidFill>
              <a:srgbClr val="D6E8E7"/>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9"/>
            <p:cNvSpPr/>
            <p:nvPr/>
          </p:nvSpPr>
          <p:spPr>
            <a:xfrm>
              <a:off x="4292222" y="2057713"/>
              <a:ext cx="1182267" cy="591133"/>
            </a:xfrm>
            <a:prstGeom prst="rect">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txBox="1"/>
            <p:nvPr/>
          </p:nvSpPr>
          <p:spPr>
            <a:xfrm>
              <a:off x="4292222" y="2057713"/>
              <a:ext cx="1182267" cy="591133"/>
            </a:xfrm>
            <a:prstGeom prst="rect">
              <a:avLst/>
            </a:prstGeom>
            <a:noFill/>
            <a:ln>
              <a:noFill/>
            </a:ln>
          </p:spPr>
          <p:txBody>
            <a:bodyPr spcFirstLastPara="1" wrap="square" lIns="4379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US" sz="1500" b="0" i="0" u="none" strike="noStrike" cap="none">
                  <a:solidFill>
                    <a:schemeClr val="lt1"/>
                  </a:solidFill>
                  <a:latin typeface="Trebuchet MS"/>
                  <a:ea typeface="Trebuchet MS"/>
                  <a:cs typeface="Trebuchet MS"/>
                  <a:sym typeface="Trebuchet MS"/>
                </a:rPr>
                <a:t>PPF</a:t>
              </a:r>
              <a:endParaRPr/>
            </a:p>
          </p:txBody>
        </p:sp>
        <p:sp>
          <p:nvSpPr>
            <p:cNvPr id="464" name="Google Shape;464;p39"/>
            <p:cNvSpPr/>
            <p:nvPr/>
          </p:nvSpPr>
          <p:spPr>
            <a:xfrm>
              <a:off x="4351336" y="2116826"/>
              <a:ext cx="354680" cy="472907"/>
            </a:xfrm>
            <a:prstGeom prst="rect">
              <a:avLst/>
            </a:prstGeom>
            <a:solidFill>
              <a:srgbClr val="DFEBE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a:off x="5722766" y="2057713"/>
              <a:ext cx="1182267" cy="591133"/>
            </a:xfrm>
            <a:prstGeom prst="rect">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9"/>
            <p:cNvSpPr txBox="1"/>
            <p:nvPr/>
          </p:nvSpPr>
          <p:spPr>
            <a:xfrm>
              <a:off x="5722766" y="2057713"/>
              <a:ext cx="1182267" cy="591133"/>
            </a:xfrm>
            <a:prstGeom prst="rect">
              <a:avLst/>
            </a:prstGeom>
            <a:noFill/>
            <a:ln>
              <a:noFill/>
            </a:ln>
          </p:spPr>
          <p:txBody>
            <a:bodyPr spcFirstLastPara="1" wrap="square" lIns="4379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en-US" sz="1500" b="0" i="0" u="none" strike="noStrike" cap="none">
                  <a:solidFill>
                    <a:schemeClr val="lt1"/>
                  </a:solidFill>
                  <a:latin typeface="Trebuchet MS"/>
                  <a:ea typeface="Trebuchet MS"/>
                  <a:cs typeface="Trebuchet MS"/>
                  <a:sym typeface="Trebuchet MS"/>
                </a:rPr>
                <a:t>Real Estate</a:t>
              </a:r>
              <a:endParaRPr/>
            </a:p>
          </p:txBody>
        </p:sp>
        <p:sp>
          <p:nvSpPr>
            <p:cNvPr id="467" name="Google Shape;467;p39"/>
            <p:cNvSpPr/>
            <p:nvPr/>
          </p:nvSpPr>
          <p:spPr>
            <a:xfrm>
              <a:off x="5781880" y="2116826"/>
              <a:ext cx="354680" cy="472907"/>
            </a:xfrm>
            <a:prstGeom prst="rect">
              <a:avLst/>
            </a:prstGeom>
            <a:solidFill>
              <a:srgbClr val="E7EEF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Summary</a:t>
            </a:r>
            <a:endParaRPr/>
          </a:p>
        </p:txBody>
      </p:sp>
      <p:sp>
        <p:nvSpPr>
          <p:cNvPr id="473" name="Google Shape;473;p40"/>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lt1"/>
              </a:buClr>
              <a:buSzPts val="2220"/>
              <a:buChar char="•"/>
            </a:pPr>
            <a:r>
              <a:rPr lang="en-US" sz="2220"/>
              <a:t>Investment is a process which requires conscious effort to understand the basics of investment first.</a:t>
            </a:r>
            <a:endParaRPr/>
          </a:p>
          <a:p>
            <a:pPr marL="228600" lvl="0" indent="-228600" algn="l" rtl="0">
              <a:lnSpc>
                <a:spcPct val="80000"/>
              </a:lnSpc>
              <a:spcBef>
                <a:spcPts val="1000"/>
              </a:spcBef>
              <a:spcAft>
                <a:spcPts val="0"/>
              </a:spcAft>
              <a:buClr>
                <a:schemeClr val="lt1"/>
              </a:buClr>
              <a:buSzPts val="2220"/>
              <a:buChar char="•"/>
            </a:pPr>
            <a:r>
              <a:rPr lang="en-US" sz="2220"/>
              <a:t> There are 4 dimensions in investment: Today’s sacrifice (outflow) Future expected gain (inflow), Time and Risk.</a:t>
            </a:r>
            <a:endParaRPr/>
          </a:p>
          <a:p>
            <a:pPr marL="228600" lvl="0" indent="-228600" algn="l" rtl="0">
              <a:lnSpc>
                <a:spcPct val="80000"/>
              </a:lnSpc>
              <a:spcBef>
                <a:spcPts val="1000"/>
              </a:spcBef>
              <a:spcAft>
                <a:spcPts val="0"/>
              </a:spcAft>
              <a:buClr>
                <a:schemeClr val="lt1"/>
              </a:buClr>
              <a:buSzPts val="2220"/>
              <a:buChar char="•"/>
            </a:pPr>
            <a:r>
              <a:rPr lang="en-US" sz="2220"/>
              <a:t>There are 8 investment characteristics one should be aware of in any investment avenue: Risk(Safety), Return (Income/ growth of Income/capital gains), Liquidity, Holding period, Protection from Inflation, Tax implications, Active involvement, Amount required.</a:t>
            </a:r>
            <a:endParaRPr/>
          </a:p>
          <a:p>
            <a:pPr marL="228600" lvl="0" indent="-228600" algn="l" rtl="0">
              <a:lnSpc>
                <a:spcPct val="80000"/>
              </a:lnSpc>
              <a:spcBef>
                <a:spcPts val="1000"/>
              </a:spcBef>
              <a:spcAft>
                <a:spcPts val="0"/>
              </a:spcAft>
              <a:buClr>
                <a:schemeClr val="lt1"/>
              </a:buClr>
              <a:buSzPts val="2220"/>
              <a:buChar char="•"/>
            </a:pPr>
            <a:r>
              <a:rPr lang="en-US" sz="2220"/>
              <a:t>Diversification involves investing in unrelated asset classes like, gold, real estate, Equity, debt,  insurance, PPF etc.</a:t>
            </a:r>
            <a:endParaRPr/>
          </a:p>
          <a:p>
            <a:pPr marL="228600" lvl="0" indent="-228600" algn="l" rtl="0">
              <a:lnSpc>
                <a:spcPct val="80000"/>
              </a:lnSpc>
              <a:spcBef>
                <a:spcPts val="1000"/>
              </a:spcBef>
              <a:spcAft>
                <a:spcPts val="0"/>
              </a:spcAft>
              <a:buClr>
                <a:schemeClr val="lt1"/>
              </a:buClr>
              <a:buSzPts val="2220"/>
              <a:buChar char="•"/>
            </a:pPr>
            <a:r>
              <a:rPr lang="en-US" sz="2220"/>
              <a:t>Diversification reduces risk.</a:t>
            </a:r>
            <a:endParaRPr/>
          </a:p>
          <a:p>
            <a:pPr marL="228600" lvl="0" indent="-87629" algn="l" rtl="0">
              <a:lnSpc>
                <a:spcPct val="80000"/>
              </a:lnSpc>
              <a:spcBef>
                <a:spcPts val="1000"/>
              </a:spcBef>
              <a:spcAft>
                <a:spcPts val="0"/>
              </a:spcAft>
              <a:buClr>
                <a:schemeClr val="lt1"/>
              </a:buClr>
              <a:buSzPts val="2220"/>
              <a:buNone/>
            </a:pPr>
            <a:endParaRPr sz="2220"/>
          </a:p>
          <a:p>
            <a:pPr marL="228600" lvl="0" indent="-87629" algn="l" rtl="0">
              <a:lnSpc>
                <a:spcPct val="80000"/>
              </a:lnSpc>
              <a:spcBef>
                <a:spcPts val="1000"/>
              </a:spcBef>
              <a:spcAft>
                <a:spcPts val="0"/>
              </a:spcAft>
              <a:buClr>
                <a:schemeClr val="lt1"/>
              </a:buClr>
              <a:buSzPts val="2220"/>
              <a:buNone/>
            </a:pPr>
            <a:endParaRPr sz="222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Thank you</a:t>
            </a:r>
            <a:endParaRPr/>
          </a:p>
        </p:txBody>
      </p:sp>
      <p:pic>
        <p:nvPicPr>
          <p:cNvPr id="479" name="Google Shape;479;p41" descr="A close up of a green field&#10;&#10;Description generated with very high confidence"/>
          <p:cNvPicPr preferRelativeResize="0">
            <a:picLocks noGrp="1"/>
          </p:cNvPicPr>
          <p:nvPr>
            <p:ph type="body" idx="1"/>
          </p:nvPr>
        </p:nvPicPr>
        <p:blipFill rotWithShape="1">
          <a:blip r:embed="rId3">
            <a:alphaModFix/>
          </a:blip>
          <a:srcRect/>
          <a:stretch/>
        </p:blipFill>
        <p:spPr>
          <a:xfrm>
            <a:off x="762000" y="2057400"/>
            <a:ext cx="10363200" cy="4657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Overview</a:t>
            </a:r>
            <a:endParaRPr/>
          </a:p>
        </p:txBody>
      </p:sp>
      <p:grpSp>
        <p:nvGrpSpPr>
          <p:cNvPr id="224" name="Google Shape;224;p21"/>
          <p:cNvGrpSpPr/>
          <p:nvPr/>
        </p:nvGrpSpPr>
        <p:grpSpPr>
          <a:xfrm>
            <a:off x="1366673" y="2337431"/>
            <a:ext cx="8869130" cy="4273824"/>
            <a:chOff x="58377" y="558"/>
            <a:chExt cx="8869130" cy="4273824"/>
          </a:xfrm>
        </p:grpSpPr>
        <p:sp>
          <p:nvSpPr>
            <p:cNvPr id="225" name="Google Shape;225;p21"/>
            <p:cNvSpPr/>
            <p:nvPr/>
          </p:nvSpPr>
          <p:spPr>
            <a:xfrm>
              <a:off x="1947650" y="522160"/>
              <a:ext cx="404346"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txBox="1"/>
            <p:nvPr/>
          </p:nvSpPr>
          <p:spPr>
            <a:xfrm>
              <a:off x="2138949" y="565705"/>
              <a:ext cx="21747" cy="43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rebuchet MS"/>
                <a:buNone/>
              </a:pPr>
              <a:endParaRPr sz="500" b="0" i="0" u="none" strike="noStrike" cap="none">
                <a:solidFill>
                  <a:schemeClr val="lt1"/>
                </a:solidFill>
                <a:latin typeface="Trebuchet MS"/>
                <a:ea typeface="Trebuchet MS"/>
                <a:cs typeface="Trebuchet MS"/>
                <a:sym typeface="Trebuchet MS"/>
              </a:endParaRPr>
            </a:p>
          </p:txBody>
        </p:sp>
        <p:sp>
          <p:nvSpPr>
            <p:cNvPr id="227" name="Google Shape;227;p21"/>
            <p:cNvSpPr/>
            <p:nvPr/>
          </p:nvSpPr>
          <p:spPr>
            <a:xfrm>
              <a:off x="58377" y="558"/>
              <a:ext cx="1891072" cy="1134643"/>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txBox="1"/>
            <p:nvPr/>
          </p:nvSpPr>
          <p:spPr>
            <a:xfrm>
              <a:off x="58377" y="558"/>
              <a:ext cx="1891072" cy="1134643"/>
            </a:xfrm>
            <a:prstGeom prst="rect">
              <a:avLst/>
            </a:prstGeom>
            <a:noFill/>
            <a:ln>
              <a:noFill/>
            </a:ln>
          </p:spPr>
          <p:txBody>
            <a:bodyPr spcFirstLastPara="1" wrap="square" lIns="92650" tIns="97250" rIns="92650" bIns="972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r>
                <a:rPr lang="en-US" sz="1700" b="1" i="0" u="none" strike="noStrike" cap="none">
                  <a:solidFill>
                    <a:schemeClr val="lt1"/>
                  </a:solidFill>
                  <a:latin typeface="Trebuchet MS"/>
                  <a:ea typeface="Trebuchet MS"/>
                  <a:cs typeface="Trebuchet MS"/>
                  <a:sym typeface="Trebuchet MS"/>
                </a:rPr>
                <a:t>Savings and investment</a:t>
              </a:r>
              <a:endParaRPr/>
            </a:p>
          </p:txBody>
        </p:sp>
        <p:sp>
          <p:nvSpPr>
            <p:cNvPr id="229" name="Google Shape;229;p21"/>
            <p:cNvSpPr/>
            <p:nvPr/>
          </p:nvSpPr>
          <p:spPr>
            <a:xfrm>
              <a:off x="4273669" y="522160"/>
              <a:ext cx="404346" cy="91440"/>
            </a:xfrm>
            <a:custGeom>
              <a:avLst/>
              <a:gdLst/>
              <a:ahLst/>
              <a:cxnLst/>
              <a:rect l="l" t="t" r="r" b="b"/>
              <a:pathLst>
                <a:path w="120000" h="120000" extrusionOk="0">
                  <a:moveTo>
                    <a:pt x="0" y="60000"/>
                  </a:moveTo>
                  <a:lnTo>
                    <a:pt x="120000" y="60000"/>
                  </a:lnTo>
                </a:path>
              </a:pathLst>
            </a:custGeom>
            <a:noFill/>
            <a:ln w="9525" cap="flat" cmpd="sng">
              <a:solidFill>
                <a:schemeClr val="accent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1"/>
            <p:cNvSpPr txBox="1"/>
            <p:nvPr/>
          </p:nvSpPr>
          <p:spPr>
            <a:xfrm>
              <a:off x="4464969" y="565705"/>
              <a:ext cx="21747" cy="43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rebuchet MS"/>
                <a:buNone/>
              </a:pPr>
              <a:endParaRPr sz="500" b="0" i="0" u="none" strike="noStrike" cap="none">
                <a:solidFill>
                  <a:schemeClr val="lt1"/>
                </a:solidFill>
                <a:latin typeface="Trebuchet MS"/>
                <a:ea typeface="Trebuchet MS"/>
                <a:cs typeface="Trebuchet MS"/>
                <a:sym typeface="Trebuchet MS"/>
              </a:endParaRPr>
            </a:p>
          </p:txBody>
        </p:sp>
        <p:sp>
          <p:nvSpPr>
            <p:cNvPr id="231" name="Google Shape;231;p21"/>
            <p:cNvSpPr/>
            <p:nvPr/>
          </p:nvSpPr>
          <p:spPr>
            <a:xfrm>
              <a:off x="2384396" y="558"/>
              <a:ext cx="1891072" cy="1134643"/>
            </a:xfrm>
            <a:prstGeom prst="rect">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txBox="1"/>
            <p:nvPr/>
          </p:nvSpPr>
          <p:spPr>
            <a:xfrm>
              <a:off x="2384396" y="558"/>
              <a:ext cx="1891072" cy="1134643"/>
            </a:xfrm>
            <a:prstGeom prst="rect">
              <a:avLst/>
            </a:prstGeom>
            <a:noFill/>
            <a:ln>
              <a:noFill/>
            </a:ln>
          </p:spPr>
          <p:txBody>
            <a:bodyPr spcFirstLastPara="1" wrap="square" lIns="92650" tIns="97250" rIns="92650" bIns="972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r>
                <a:rPr lang="en-US" sz="1700" b="1" i="0" u="none" strike="noStrike" cap="none">
                  <a:solidFill>
                    <a:schemeClr val="lt1"/>
                  </a:solidFill>
                  <a:latin typeface="Trebuchet MS"/>
                  <a:ea typeface="Trebuchet MS"/>
                  <a:cs typeface="Trebuchet MS"/>
                  <a:sym typeface="Trebuchet MS"/>
                </a:rPr>
                <a:t>Process of Investment</a:t>
              </a:r>
              <a:endParaRPr/>
            </a:p>
          </p:txBody>
        </p:sp>
        <p:sp>
          <p:nvSpPr>
            <p:cNvPr id="233" name="Google Shape;233;p21"/>
            <p:cNvSpPr/>
            <p:nvPr/>
          </p:nvSpPr>
          <p:spPr>
            <a:xfrm>
              <a:off x="6599689" y="522160"/>
              <a:ext cx="404346" cy="91440"/>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txBox="1"/>
            <p:nvPr/>
          </p:nvSpPr>
          <p:spPr>
            <a:xfrm>
              <a:off x="6790988" y="565705"/>
              <a:ext cx="21747" cy="43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rebuchet MS"/>
                <a:buNone/>
              </a:pPr>
              <a:endParaRPr sz="500" b="0" i="0" u="none" strike="noStrike" cap="none">
                <a:solidFill>
                  <a:schemeClr val="lt1"/>
                </a:solidFill>
                <a:latin typeface="Trebuchet MS"/>
                <a:ea typeface="Trebuchet MS"/>
                <a:cs typeface="Trebuchet MS"/>
                <a:sym typeface="Trebuchet MS"/>
              </a:endParaRPr>
            </a:p>
          </p:txBody>
        </p:sp>
        <p:sp>
          <p:nvSpPr>
            <p:cNvPr id="235" name="Google Shape;235;p21"/>
            <p:cNvSpPr/>
            <p:nvPr/>
          </p:nvSpPr>
          <p:spPr>
            <a:xfrm>
              <a:off x="4710416" y="558"/>
              <a:ext cx="1891072" cy="1134643"/>
            </a:xfrm>
            <a:prstGeom prst="rect">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1"/>
            <p:cNvSpPr txBox="1"/>
            <p:nvPr/>
          </p:nvSpPr>
          <p:spPr>
            <a:xfrm>
              <a:off x="4710416" y="558"/>
              <a:ext cx="1891072" cy="1134643"/>
            </a:xfrm>
            <a:prstGeom prst="rect">
              <a:avLst/>
            </a:prstGeom>
            <a:noFill/>
            <a:ln>
              <a:noFill/>
            </a:ln>
          </p:spPr>
          <p:txBody>
            <a:bodyPr spcFirstLastPara="1" wrap="square" lIns="92650" tIns="97250" rIns="92650" bIns="972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r>
                <a:rPr lang="en-US" sz="1700" b="1" i="0" u="none" strike="noStrike" cap="none">
                  <a:solidFill>
                    <a:schemeClr val="lt1"/>
                  </a:solidFill>
                  <a:latin typeface="Trebuchet MS"/>
                  <a:ea typeface="Trebuchet MS"/>
                  <a:cs typeface="Trebuchet MS"/>
                  <a:sym typeface="Trebuchet MS"/>
                </a:rPr>
                <a:t>3 rules of investment</a:t>
              </a:r>
              <a:endParaRPr/>
            </a:p>
          </p:txBody>
        </p:sp>
        <p:sp>
          <p:nvSpPr>
            <p:cNvPr id="237" name="Google Shape;237;p21"/>
            <p:cNvSpPr/>
            <p:nvPr/>
          </p:nvSpPr>
          <p:spPr>
            <a:xfrm>
              <a:off x="1003913" y="1133402"/>
              <a:ext cx="6978058" cy="404346"/>
            </a:xfrm>
            <a:custGeom>
              <a:avLst/>
              <a:gdLst/>
              <a:ahLst/>
              <a:cxnLst/>
              <a:rect l="l" t="t" r="r" b="b"/>
              <a:pathLst>
                <a:path w="120000" h="120000" extrusionOk="0">
                  <a:moveTo>
                    <a:pt x="120000" y="0"/>
                  </a:moveTo>
                  <a:lnTo>
                    <a:pt x="120000" y="65075"/>
                  </a:lnTo>
                  <a:lnTo>
                    <a:pt x="0" y="65075"/>
                  </a:lnTo>
                  <a:lnTo>
                    <a:pt x="0" y="120000"/>
                  </a:lnTo>
                </a:path>
              </a:pathLst>
            </a:custGeom>
            <a:noFill/>
            <a:ln w="9525" cap="flat" cmpd="sng">
              <a:solidFill>
                <a:schemeClr val="accent5"/>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1"/>
            <p:cNvSpPr txBox="1"/>
            <p:nvPr/>
          </p:nvSpPr>
          <p:spPr>
            <a:xfrm>
              <a:off x="4318152" y="1333401"/>
              <a:ext cx="349580" cy="43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rebuchet MS"/>
                <a:buNone/>
              </a:pPr>
              <a:endParaRPr sz="500" b="0" i="0" u="none" strike="noStrike" cap="none">
                <a:solidFill>
                  <a:schemeClr val="lt1"/>
                </a:solidFill>
                <a:latin typeface="Trebuchet MS"/>
                <a:ea typeface="Trebuchet MS"/>
                <a:cs typeface="Trebuchet MS"/>
                <a:sym typeface="Trebuchet MS"/>
              </a:endParaRPr>
            </a:p>
          </p:txBody>
        </p:sp>
        <p:sp>
          <p:nvSpPr>
            <p:cNvPr id="239" name="Google Shape;239;p21"/>
            <p:cNvSpPr/>
            <p:nvPr/>
          </p:nvSpPr>
          <p:spPr>
            <a:xfrm>
              <a:off x="7036435" y="558"/>
              <a:ext cx="1891072" cy="1134643"/>
            </a:xfrm>
            <a:prstGeom prst="rect">
              <a:avLst/>
            </a:prstGeom>
            <a:solidFill>
              <a:schemeClr val="accent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1"/>
            <p:cNvSpPr txBox="1"/>
            <p:nvPr/>
          </p:nvSpPr>
          <p:spPr>
            <a:xfrm>
              <a:off x="7036435" y="558"/>
              <a:ext cx="1891072" cy="1134643"/>
            </a:xfrm>
            <a:prstGeom prst="rect">
              <a:avLst/>
            </a:prstGeom>
            <a:noFill/>
            <a:ln>
              <a:noFill/>
            </a:ln>
          </p:spPr>
          <p:txBody>
            <a:bodyPr spcFirstLastPara="1" wrap="square" lIns="92650" tIns="97250" rIns="92650" bIns="972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r>
                <a:rPr lang="en-US" sz="1700" b="1" i="0" u="none" strike="noStrike" cap="none">
                  <a:solidFill>
                    <a:schemeClr val="lt1"/>
                  </a:solidFill>
                  <a:latin typeface="Trebuchet MS"/>
                  <a:ea typeface="Trebuchet MS"/>
                  <a:cs typeface="Trebuchet MS"/>
                  <a:sym typeface="Trebuchet MS"/>
                </a:rPr>
                <a:t>Steps in Investments</a:t>
              </a:r>
              <a:endParaRPr/>
            </a:p>
          </p:txBody>
        </p:sp>
        <p:sp>
          <p:nvSpPr>
            <p:cNvPr id="241" name="Google Shape;241;p21"/>
            <p:cNvSpPr/>
            <p:nvPr/>
          </p:nvSpPr>
          <p:spPr>
            <a:xfrm>
              <a:off x="1947650" y="2091750"/>
              <a:ext cx="404346" cy="91440"/>
            </a:xfrm>
            <a:custGeom>
              <a:avLst/>
              <a:gdLst/>
              <a:ahLst/>
              <a:cxnLst/>
              <a:rect l="l" t="t" r="r" b="b"/>
              <a:pathLst>
                <a:path w="120000" h="120000" extrusionOk="0">
                  <a:moveTo>
                    <a:pt x="0" y="60000"/>
                  </a:moveTo>
                  <a:lnTo>
                    <a:pt x="120000" y="60000"/>
                  </a:lnTo>
                </a:path>
              </a:pathLst>
            </a:custGeom>
            <a:noFill/>
            <a:ln w="9525" cap="flat" cmpd="sng">
              <a:solidFill>
                <a:schemeClr val="accent6"/>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
            <p:cNvSpPr txBox="1"/>
            <p:nvPr/>
          </p:nvSpPr>
          <p:spPr>
            <a:xfrm>
              <a:off x="2138949" y="2135296"/>
              <a:ext cx="21747" cy="43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rebuchet MS"/>
                <a:buNone/>
              </a:pPr>
              <a:endParaRPr sz="500" b="0" i="0" u="none" strike="noStrike" cap="none">
                <a:solidFill>
                  <a:schemeClr val="lt1"/>
                </a:solidFill>
                <a:latin typeface="Trebuchet MS"/>
                <a:ea typeface="Trebuchet MS"/>
                <a:cs typeface="Trebuchet MS"/>
                <a:sym typeface="Trebuchet MS"/>
              </a:endParaRPr>
            </a:p>
          </p:txBody>
        </p:sp>
        <p:sp>
          <p:nvSpPr>
            <p:cNvPr id="243" name="Google Shape;243;p21"/>
            <p:cNvSpPr/>
            <p:nvPr/>
          </p:nvSpPr>
          <p:spPr>
            <a:xfrm>
              <a:off x="58377" y="1570149"/>
              <a:ext cx="1891072" cy="1134643"/>
            </a:xfrm>
            <a:prstGeom prst="rect">
              <a:avLst/>
            </a:prstGeom>
            <a:solidFill>
              <a:schemeClr val="accent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1"/>
            <p:cNvSpPr txBox="1"/>
            <p:nvPr/>
          </p:nvSpPr>
          <p:spPr>
            <a:xfrm>
              <a:off x="58377" y="1570149"/>
              <a:ext cx="1891072" cy="1134643"/>
            </a:xfrm>
            <a:prstGeom prst="rect">
              <a:avLst/>
            </a:prstGeom>
            <a:noFill/>
            <a:ln>
              <a:noFill/>
            </a:ln>
          </p:spPr>
          <p:txBody>
            <a:bodyPr spcFirstLastPara="1" wrap="square" lIns="92650" tIns="97250" rIns="92650" bIns="972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r>
                <a:rPr lang="en-US" sz="1700" b="1" i="0" u="none" strike="noStrike" cap="none">
                  <a:solidFill>
                    <a:schemeClr val="lt1"/>
                  </a:solidFill>
                  <a:latin typeface="Trebuchet MS"/>
                  <a:ea typeface="Trebuchet MS"/>
                  <a:cs typeface="Trebuchet MS"/>
                  <a:sym typeface="Trebuchet MS"/>
                </a:rPr>
                <a:t>Interest rates and factors affecting them</a:t>
              </a:r>
              <a:endParaRPr/>
            </a:p>
          </p:txBody>
        </p:sp>
        <p:sp>
          <p:nvSpPr>
            <p:cNvPr id="245" name="Google Shape;245;p21"/>
            <p:cNvSpPr/>
            <p:nvPr/>
          </p:nvSpPr>
          <p:spPr>
            <a:xfrm>
              <a:off x="4273669" y="2091750"/>
              <a:ext cx="404346"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1"/>
            <p:cNvSpPr txBox="1"/>
            <p:nvPr/>
          </p:nvSpPr>
          <p:spPr>
            <a:xfrm>
              <a:off x="4464969" y="2135296"/>
              <a:ext cx="21747" cy="43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rebuchet MS"/>
                <a:buNone/>
              </a:pPr>
              <a:endParaRPr sz="500" b="0" i="0" u="none" strike="noStrike" cap="none">
                <a:solidFill>
                  <a:schemeClr val="lt1"/>
                </a:solidFill>
                <a:latin typeface="Trebuchet MS"/>
                <a:ea typeface="Trebuchet MS"/>
                <a:cs typeface="Trebuchet MS"/>
                <a:sym typeface="Trebuchet MS"/>
              </a:endParaRPr>
            </a:p>
          </p:txBody>
        </p:sp>
        <p:sp>
          <p:nvSpPr>
            <p:cNvPr id="247" name="Google Shape;247;p21"/>
            <p:cNvSpPr/>
            <p:nvPr/>
          </p:nvSpPr>
          <p:spPr>
            <a:xfrm>
              <a:off x="2384396" y="1570149"/>
              <a:ext cx="1891072" cy="1134643"/>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txBox="1"/>
            <p:nvPr/>
          </p:nvSpPr>
          <p:spPr>
            <a:xfrm>
              <a:off x="2384396" y="1570149"/>
              <a:ext cx="1891072" cy="1134643"/>
            </a:xfrm>
            <a:prstGeom prst="rect">
              <a:avLst/>
            </a:prstGeom>
            <a:noFill/>
            <a:ln>
              <a:noFill/>
            </a:ln>
          </p:spPr>
          <p:txBody>
            <a:bodyPr spcFirstLastPara="1" wrap="square" lIns="92650" tIns="97250" rIns="92650" bIns="972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r>
                <a:rPr lang="en-US" sz="1700" b="1" i="0" u="none" strike="noStrike" cap="none">
                  <a:solidFill>
                    <a:schemeClr val="lt1"/>
                  </a:solidFill>
                  <a:latin typeface="Trebuchet MS"/>
                  <a:ea typeface="Trebuchet MS"/>
                  <a:cs typeface="Trebuchet MS"/>
                  <a:sym typeface="Trebuchet MS"/>
                </a:rPr>
                <a:t>Investment Characteristics</a:t>
              </a:r>
              <a:endParaRPr/>
            </a:p>
          </p:txBody>
        </p:sp>
        <p:sp>
          <p:nvSpPr>
            <p:cNvPr id="249" name="Google Shape;249;p21"/>
            <p:cNvSpPr/>
            <p:nvPr/>
          </p:nvSpPr>
          <p:spPr>
            <a:xfrm>
              <a:off x="6599689" y="2091750"/>
              <a:ext cx="404346" cy="91440"/>
            </a:xfrm>
            <a:custGeom>
              <a:avLst/>
              <a:gdLst/>
              <a:ahLst/>
              <a:cxnLst/>
              <a:rect l="l" t="t" r="r" b="b"/>
              <a:pathLst>
                <a:path w="120000" h="120000" extrusionOk="0">
                  <a:moveTo>
                    <a:pt x="0" y="60000"/>
                  </a:moveTo>
                  <a:lnTo>
                    <a:pt x="120000" y="60000"/>
                  </a:lnTo>
                </a:path>
              </a:pathLst>
            </a:custGeom>
            <a:noFill/>
            <a:ln w="9525" cap="flat" cmpd="sng">
              <a:solidFill>
                <a:schemeClr val="accent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txBox="1"/>
            <p:nvPr/>
          </p:nvSpPr>
          <p:spPr>
            <a:xfrm>
              <a:off x="6790988" y="2135296"/>
              <a:ext cx="21747" cy="43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rebuchet MS"/>
                <a:buNone/>
              </a:pPr>
              <a:endParaRPr sz="500" b="0" i="0" u="none" strike="noStrike" cap="none">
                <a:solidFill>
                  <a:schemeClr val="lt1"/>
                </a:solidFill>
                <a:latin typeface="Trebuchet MS"/>
                <a:ea typeface="Trebuchet MS"/>
                <a:cs typeface="Trebuchet MS"/>
                <a:sym typeface="Trebuchet MS"/>
              </a:endParaRPr>
            </a:p>
          </p:txBody>
        </p:sp>
        <p:sp>
          <p:nvSpPr>
            <p:cNvPr id="251" name="Google Shape;251;p21"/>
            <p:cNvSpPr/>
            <p:nvPr/>
          </p:nvSpPr>
          <p:spPr>
            <a:xfrm>
              <a:off x="4710416" y="1570149"/>
              <a:ext cx="1891072" cy="1134643"/>
            </a:xfrm>
            <a:prstGeom prst="rect">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txBox="1"/>
            <p:nvPr/>
          </p:nvSpPr>
          <p:spPr>
            <a:xfrm>
              <a:off x="4710416" y="1570149"/>
              <a:ext cx="1891072" cy="1134643"/>
            </a:xfrm>
            <a:prstGeom prst="rect">
              <a:avLst/>
            </a:prstGeom>
            <a:noFill/>
            <a:ln>
              <a:noFill/>
            </a:ln>
          </p:spPr>
          <p:txBody>
            <a:bodyPr spcFirstLastPara="1" wrap="square" lIns="92650" tIns="97250" rIns="92650" bIns="972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r>
                <a:rPr lang="en-US" sz="1700" b="1" i="0" u="none" strike="noStrike" cap="none">
                  <a:solidFill>
                    <a:schemeClr val="lt1"/>
                  </a:solidFill>
                  <a:latin typeface="Trebuchet MS"/>
                  <a:ea typeface="Trebuchet MS"/>
                  <a:cs typeface="Trebuchet MS"/>
                  <a:sym typeface="Trebuchet MS"/>
                </a:rPr>
                <a:t>Investment Avenues</a:t>
              </a:r>
              <a:endParaRPr/>
            </a:p>
          </p:txBody>
        </p:sp>
        <p:sp>
          <p:nvSpPr>
            <p:cNvPr id="253" name="Google Shape;253;p21"/>
            <p:cNvSpPr/>
            <p:nvPr/>
          </p:nvSpPr>
          <p:spPr>
            <a:xfrm>
              <a:off x="1003913" y="2702992"/>
              <a:ext cx="6978058" cy="404346"/>
            </a:xfrm>
            <a:custGeom>
              <a:avLst/>
              <a:gdLst/>
              <a:ahLst/>
              <a:cxnLst/>
              <a:rect l="l" t="t" r="r" b="b"/>
              <a:pathLst>
                <a:path w="120000" h="120000" extrusionOk="0">
                  <a:moveTo>
                    <a:pt x="120000" y="0"/>
                  </a:moveTo>
                  <a:lnTo>
                    <a:pt x="120000" y="65075"/>
                  </a:lnTo>
                  <a:lnTo>
                    <a:pt x="0" y="65075"/>
                  </a:lnTo>
                  <a:lnTo>
                    <a:pt x="0" y="12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txBox="1"/>
            <p:nvPr/>
          </p:nvSpPr>
          <p:spPr>
            <a:xfrm>
              <a:off x="4318152" y="2902991"/>
              <a:ext cx="349580" cy="43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Trebuchet MS"/>
                <a:buNone/>
              </a:pPr>
              <a:endParaRPr sz="500" b="0" i="0" u="none" strike="noStrike" cap="none">
                <a:solidFill>
                  <a:schemeClr val="lt1"/>
                </a:solidFill>
                <a:latin typeface="Trebuchet MS"/>
                <a:ea typeface="Trebuchet MS"/>
                <a:cs typeface="Trebuchet MS"/>
                <a:sym typeface="Trebuchet MS"/>
              </a:endParaRPr>
            </a:p>
          </p:txBody>
        </p:sp>
        <p:sp>
          <p:nvSpPr>
            <p:cNvPr id="255" name="Google Shape;255;p21"/>
            <p:cNvSpPr/>
            <p:nvPr/>
          </p:nvSpPr>
          <p:spPr>
            <a:xfrm>
              <a:off x="7036435" y="1570149"/>
              <a:ext cx="1891072" cy="1134643"/>
            </a:xfrm>
            <a:prstGeom prst="rect">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txBox="1"/>
            <p:nvPr/>
          </p:nvSpPr>
          <p:spPr>
            <a:xfrm>
              <a:off x="7036435" y="1570149"/>
              <a:ext cx="1891072" cy="1134643"/>
            </a:xfrm>
            <a:prstGeom prst="rect">
              <a:avLst/>
            </a:prstGeom>
            <a:noFill/>
            <a:ln>
              <a:noFill/>
            </a:ln>
          </p:spPr>
          <p:txBody>
            <a:bodyPr spcFirstLastPara="1" wrap="square" lIns="92650" tIns="97250" rIns="92650" bIns="972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r>
                <a:rPr lang="en-US" sz="1700" b="1" i="0" u="none" strike="noStrike" cap="none">
                  <a:solidFill>
                    <a:schemeClr val="lt1"/>
                  </a:solidFill>
                  <a:latin typeface="Trebuchet MS"/>
                  <a:ea typeface="Trebuchet MS"/>
                  <a:cs typeface="Trebuchet MS"/>
                  <a:sym typeface="Trebuchet MS"/>
                </a:rPr>
                <a:t>Comparison between various avenues</a:t>
              </a:r>
              <a:endParaRPr/>
            </a:p>
          </p:txBody>
        </p:sp>
        <p:sp>
          <p:nvSpPr>
            <p:cNvPr id="257" name="Google Shape;257;p21"/>
            <p:cNvSpPr/>
            <p:nvPr/>
          </p:nvSpPr>
          <p:spPr>
            <a:xfrm>
              <a:off x="58377" y="3139739"/>
              <a:ext cx="1891072" cy="1134643"/>
            </a:xfrm>
            <a:prstGeom prst="rect">
              <a:avLst/>
            </a:prstGeom>
            <a:solidFill>
              <a:schemeClr val="accent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txBox="1"/>
            <p:nvPr/>
          </p:nvSpPr>
          <p:spPr>
            <a:xfrm>
              <a:off x="58377" y="3139739"/>
              <a:ext cx="1891072" cy="1134643"/>
            </a:xfrm>
            <a:prstGeom prst="rect">
              <a:avLst/>
            </a:prstGeom>
            <a:noFill/>
            <a:ln>
              <a:noFill/>
            </a:ln>
          </p:spPr>
          <p:txBody>
            <a:bodyPr spcFirstLastPara="1" wrap="square" lIns="92650" tIns="97250" rIns="92650" bIns="972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r>
                <a:rPr lang="en-US" sz="1700" b="1" i="0" u="none" strike="noStrike" cap="none">
                  <a:solidFill>
                    <a:schemeClr val="lt1"/>
                  </a:solidFill>
                  <a:latin typeface="Trebuchet MS"/>
                  <a:ea typeface="Trebuchet MS"/>
                  <a:cs typeface="Trebuchet MS"/>
                  <a:sym typeface="Trebuchet MS"/>
                </a:rPr>
                <a:t>Diversification</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262"/>
        <p:cNvGrpSpPr/>
        <p:nvPr/>
      </p:nvGrpSpPr>
      <p:grpSpPr>
        <a:xfrm>
          <a:off x="0" y="0"/>
          <a:ext cx="0" cy="0"/>
          <a:chOff x="0" y="0"/>
          <a:chExt cx="0" cy="0"/>
        </a:xfrm>
      </p:grpSpPr>
      <p:sp>
        <p:nvSpPr>
          <p:cNvPr id="263" name="Google Shape;263;p22"/>
          <p:cNvSpPr/>
          <p:nvPr/>
        </p:nvSpPr>
        <p:spPr>
          <a:xfrm>
            <a:off x="0" y="0"/>
            <a:ext cx="12188825" cy="6858000"/>
          </a:xfrm>
          <a:prstGeom prst="rect">
            <a:avLst/>
          </a:prstGeom>
          <a:gradFill>
            <a:gsLst>
              <a:gs pos="0">
                <a:srgbClr val="F78121"/>
              </a:gs>
              <a:gs pos="50000">
                <a:srgbClr val="D54006"/>
              </a:gs>
              <a:gs pos="100000">
                <a:srgbClr val="8C0000"/>
              </a:gs>
            </a:gsLst>
            <a:lin ang="25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264" name="Google Shape;264;p22"/>
          <p:cNvPicPr preferRelativeResize="0"/>
          <p:nvPr/>
        </p:nvPicPr>
        <p:blipFill rotWithShape="1">
          <a:blip r:embed="rId3">
            <a:alphaModFix amt="10000"/>
          </a:blip>
          <a:srcRect/>
          <a:stretch/>
        </p:blipFill>
        <p:spPr>
          <a:xfrm>
            <a:off x="0" y="0"/>
            <a:ext cx="12192000" cy="6858000"/>
          </a:xfrm>
          <a:prstGeom prst="rect">
            <a:avLst/>
          </a:prstGeom>
          <a:noFill/>
          <a:ln>
            <a:noFill/>
          </a:ln>
        </p:spPr>
      </p:pic>
      <p:sp>
        <p:nvSpPr>
          <p:cNvPr id="265" name="Google Shape;265;p22"/>
          <p:cNvSpPr/>
          <p:nvPr/>
        </p:nvSpPr>
        <p:spPr>
          <a:xfrm>
            <a:off x="4644527" y="0"/>
            <a:ext cx="7552944" cy="68580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266" name="Google Shape;266;p22"/>
          <p:cNvPicPr preferRelativeResize="0"/>
          <p:nvPr/>
        </p:nvPicPr>
        <p:blipFill rotWithShape="1">
          <a:blip r:embed="rId4">
            <a:alphaModFix/>
          </a:blip>
          <a:srcRect/>
          <a:stretch/>
        </p:blipFill>
        <p:spPr>
          <a:xfrm>
            <a:off x="1" y="5006045"/>
            <a:ext cx="4965192" cy="144668"/>
          </a:xfrm>
          <a:prstGeom prst="rect">
            <a:avLst/>
          </a:prstGeom>
          <a:noFill/>
          <a:ln>
            <a:noFill/>
          </a:ln>
        </p:spPr>
      </p:pic>
      <p:sp>
        <p:nvSpPr>
          <p:cNvPr id="267" name="Google Shape;267;p22"/>
          <p:cNvSpPr/>
          <p:nvPr/>
        </p:nvSpPr>
        <p:spPr>
          <a:xfrm>
            <a:off x="-1" y="1838764"/>
            <a:ext cx="4964567" cy="3180473"/>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txBox="1">
            <a:spLocks noGrp="1"/>
          </p:cNvSpPr>
          <p:nvPr>
            <p:ph type="title"/>
          </p:nvPr>
        </p:nvSpPr>
        <p:spPr>
          <a:xfrm>
            <a:off x="680321" y="2063262"/>
            <a:ext cx="3739279" cy="2661052"/>
          </a:xfrm>
          <a:prstGeom prst="rect">
            <a:avLst/>
          </a:prstGeom>
          <a:solidFill>
            <a:srgbClr val="FACEBE"/>
          </a:solid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2"/>
              </a:buClr>
              <a:buSzPts val="4400"/>
              <a:buFont typeface="Trebuchet MS"/>
              <a:buNone/>
            </a:pPr>
            <a:r>
              <a:rPr lang="en-US" sz="4400">
                <a:solidFill>
                  <a:schemeClr val="dk2"/>
                </a:solidFill>
              </a:rPr>
              <a:t>Savings and Investment</a:t>
            </a:r>
            <a:endParaRPr/>
          </a:p>
        </p:txBody>
      </p:sp>
      <p:grpSp>
        <p:nvGrpSpPr>
          <p:cNvPr id="269" name="Google Shape;269;p22"/>
          <p:cNvGrpSpPr/>
          <p:nvPr/>
        </p:nvGrpSpPr>
        <p:grpSpPr>
          <a:xfrm>
            <a:off x="5284788" y="639763"/>
            <a:ext cx="6261100" cy="5943480"/>
            <a:chOff x="0" y="0"/>
            <a:chExt cx="6261100" cy="5943480"/>
          </a:xfrm>
        </p:grpSpPr>
        <p:sp>
          <p:nvSpPr>
            <p:cNvPr id="270" name="Google Shape;270;p22"/>
            <p:cNvSpPr/>
            <p:nvPr/>
          </p:nvSpPr>
          <p:spPr>
            <a:xfrm>
              <a:off x="0" y="2148564"/>
              <a:ext cx="6261100" cy="1521000"/>
            </a:xfrm>
            <a:prstGeom prst="roundRect">
              <a:avLst>
                <a:gd name="adj" fmla="val 16667"/>
              </a:avLst>
            </a:prstGeom>
            <a:gradFill>
              <a:gsLst>
                <a:gs pos="0">
                  <a:srgbClr val="C7BC7C"/>
                </a:gs>
                <a:gs pos="50000">
                  <a:srgbClr val="C4B766"/>
                </a:gs>
                <a:gs pos="100000">
                  <a:srgbClr val="B2A555"/>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txBox="1"/>
            <p:nvPr/>
          </p:nvSpPr>
          <p:spPr>
            <a:xfrm>
              <a:off x="74249" y="2222813"/>
              <a:ext cx="6112602" cy="1372502"/>
            </a:xfrm>
            <a:prstGeom prst="rect">
              <a:avLst/>
            </a:prstGeom>
            <a:no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Clr>
                  <a:schemeClr val="lt1"/>
                </a:buClr>
                <a:buSzPts val="6500"/>
                <a:buFont typeface="Trebuchet MS"/>
                <a:buNone/>
              </a:pPr>
              <a:r>
                <a:rPr lang="en-US" sz="6500" b="0" i="0" u="none" strike="noStrike" cap="none">
                  <a:solidFill>
                    <a:schemeClr val="lt1"/>
                  </a:solidFill>
                  <a:latin typeface="Trebuchet MS"/>
                  <a:ea typeface="Trebuchet MS"/>
                  <a:cs typeface="Trebuchet MS"/>
                  <a:sym typeface="Trebuchet MS"/>
                </a:rPr>
                <a:t>Savings </a:t>
              </a:r>
              <a:endParaRPr/>
            </a:p>
          </p:txBody>
        </p:sp>
        <p:sp>
          <p:nvSpPr>
            <p:cNvPr id="272" name="Google Shape;272;p22"/>
            <p:cNvSpPr/>
            <p:nvPr/>
          </p:nvSpPr>
          <p:spPr>
            <a:xfrm>
              <a:off x="0" y="4422480"/>
              <a:ext cx="6261100" cy="1521000"/>
            </a:xfrm>
            <a:prstGeom prst="roundRect">
              <a:avLst>
                <a:gd name="adj" fmla="val 16667"/>
              </a:avLst>
            </a:prstGeom>
            <a:gradFill>
              <a:gsLst>
                <a:gs pos="0">
                  <a:srgbClr val="8ABF6F"/>
                </a:gs>
                <a:gs pos="50000">
                  <a:srgbClr val="79BC54"/>
                </a:gs>
                <a:gs pos="100000">
                  <a:srgbClr val="69AA45"/>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txBox="1"/>
            <p:nvPr/>
          </p:nvSpPr>
          <p:spPr>
            <a:xfrm>
              <a:off x="74249" y="4496729"/>
              <a:ext cx="6112602" cy="1372502"/>
            </a:xfrm>
            <a:prstGeom prst="rect">
              <a:avLst/>
            </a:prstGeom>
            <a:no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Clr>
                  <a:schemeClr val="lt1"/>
                </a:buClr>
                <a:buSzPts val="6500"/>
                <a:buFont typeface="Trebuchet MS"/>
                <a:buNone/>
              </a:pPr>
              <a:r>
                <a:rPr lang="en-US" sz="6500" b="0" i="0" u="none" strike="noStrike" cap="none">
                  <a:solidFill>
                    <a:schemeClr val="lt1"/>
                  </a:solidFill>
                  <a:latin typeface="Trebuchet MS"/>
                  <a:ea typeface="Trebuchet MS"/>
                  <a:cs typeface="Trebuchet MS"/>
                  <a:sym typeface="Trebuchet MS"/>
                </a:rPr>
                <a:t>Investments</a:t>
              </a:r>
              <a:endParaRPr/>
            </a:p>
          </p:txBody>
        </p:sp>
        <p:sp>
          <p:nvSpPr>
            <p:cNvPr id="274" name="Google Shape;274;p22"/>
            <p:cNvSpPr/>
            <p:nvPr/>
          </p:nvSpPr>
          <p:spPr>
            <a:xfrm>
              <a:off x="0" y="0"/>
              <a:ext cx="6261100" cy="1553275"/>
            </a:xfrm>
            <a:prstGeom prst="roundRect">
              <a:avLst>
                <a:gd name="adj" fmla="val 16667"/>
              </a:avLst>
            </a:prstGeom>
            <a:gradFill>
              <a:gsLst>
                <a:gs pos="0">
                  <a:srgbClr val="64B582"/>
                </a:gs>
                <a:gs pos="50000">
                  <a:srgbClr val="45B170"/>
                </a:gs>
                <a:gs pos="100000">
                  <a:srgbClr val="38A062"/>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txBox="1"/>
            <p:nvPr/>
          </p:nvSpPr>
          <p:spPr>
            <a:xfrm>
              <a:off x="75825" y="75825"/>
              <a:ext cx="6109450" cy="1401625"/>
            </a:xfrm>
            <a:prstGeom prst="rect">
              <a:avLst/>
            </a:prstGeom>
            <a:no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Clr>
                  <a:schemeClr val="lt1"/>
                </a:buClr>
                <a:buSzPts val="6500"/>
                <a:buFont typeface="Trebuchet MS"/>
                <a:buNone/>
              </a:pPr>
              <a:r>
                <a:rPr lang="en-US" sz="6500" b="0" i="0" u="none" strike="noStrike" cap="none">
                  <a:solidFill>
                    <a:schemeClr val="lt1"/>
                  </a:solidFill>
                  <a:latin typeface="Trebuchet MS"/>
                  <a:ea typeface="Trebuchet MS"/>
                  <a:cs typeface="Trebuchet MS"/>
                  <a:sym typeface="Trebuchet MS"/>
                </a:rPr>
                <a:t>Income </a:t>
              </a:r>
              <a:endParaRPr/>
            </a:p>
          </p:txBody>
        </p:sp>
      </p:grpSp>
      <p:sp>
        <p:nvSpPr>
          <p:cNvPr id="276" name="Google Shape;276;p22"/>
          <p:cNvSpPr/>
          <p:nvPr/>
        </p:nvSpPr>
        <p:spPr>
          <a:xfrm>
            <a:off x="8028641" y="2109779"/>
            <a:ext cx="541505" cy="673006"/>
          </a:xfrm>
          <a:prstGeom prst="downArrow">
            <a:avLst>
              <a:gd name="adj1" fmla="val 50000"/>
              <a:gd name="adj2" fmla="val 50000"/>
            </a:avLst>
          </a:prstGeom>
          <a:solidFill>
            <a:srgbClr val="E3AFFB"/>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77" name="Google Shape;277;p22"/>
          <p:cNvSpPr/>
          <p:nvPr/>
        </p:nvSpPr>
        <p:spPr>
          <a:xfrm rot="-180224">
            <a:off x="8045903" y="4387811"/>
            <a:ext cx="541505" cy="673006"/>
          </a:xfrm>
          <a:prstGeom prst="downArrow">
            <a:avLst>
              <a:gd name="adj1" fmla="val 50000"/>
              <a:gd name="adj2" fmla="val 50000"/>
            </a:avLst>
          </a:prstGeom>
          <a:solidFill>
            <a:srgbClr val="E3AFFB"/>
          </a:solidFill>
          <a:ln w="12700" cap="flat" cmpd="sng">
            <a:solidFill>
              <a:srgbClr val="AF6C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rebuchet MS"/>
              <a:buNone/>
            </a:pPr>
            <a:r>
              <a:rPr lang="en-US"/>
              <a:t>Investment</a:t>
            </a:r>
            <a:endParaRPr/>
          </a:p>
        </p:txBody>
      </p:sp>
      <p:sp>
        <p:nvSpPr>
          <p:cNvPr id="283" name="Google Shape;283;p23"/>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400"/>
              <a:buChar char="•"/>
            </a:pPr>
            <a:r>
              <a:rPr lang="en-US"/>
              <a:t>“ A process of sacrificing current consumption for future gains (consumption)”.</a:t>
            </a:r>
            <a:endParaRPr/>
          </a:p>
          <a:p>
            <a:pPr marL="228600" lvl="0" indent="-228600" algn="l" rtl="0">
              <a:lnSpc>
                <a:spcPct val="90000"/>
              </a:lnSpc>
              <a:spcBef>
                <a:spcPts val="1000"/>
              </a:spcBef>
              <a:spcAft>
                <a:spcPts val="0"/>
              </a:spcAft>
              <a:buClr>
                <a:schemeClr val="lt1"/>
              </a:buClr>
              <a:buSzPts val="2400"/>
              <a:buChar char="•"/>
            </a:pPr>
            <a:r>
              <a:rPr lang="en-US"/>
              <a:t>There are 4 dimensions in investment</a:t>
            </a:r>
            <a:endParaRPr/>
          </a:p>
          <a:p>
            <a:pPr marL="228600" lvl="0" indent="-228600" algn="l" rtl="0">
              <a:lnSpc>
                <a:spcPct val="90000"/>
              </a:lnSpc>
              <a:spcBef>
                <a:spcPts val="1000"/>
              </a:spcBef>
              <a:spcAft>
                <a:spcPts val="0"/>
              </a:spcAft>
              <a:buClr>
                <a:schemeClr val="lt1"/>
              </a:buClr>
              <a:buSzPts val="2400"/>
              <a:buChar char="•"/>
            </a:pPr>
            <a:r>
              <a:rPr lang="en-US"/>
              <a:t>Today’s sacrifice (outflow)</a:t>
            </a:r>
            <a:endParaRPr/>
          </a:p>
          <a:p>
            <a:pPr marL="228600" lvl="0" indent="-228600" algn="l" rtl="0">
              <a:lnSpc>
                <a:spcPct val="90000"/>
              </a:lnSpc>
              <a:spcBef>
                <a:spcPts val="1000"/>
              </a:spcBef>
              <a:spcAft>
                <a:spcPts val="0"/>
              </a:spcAft>
              <a:buClr>
                <a:schemeClr val="lt1"/>
              </a:buClr>
              <a:buSzPts val="2400"/>
              <a:buChar char="•"/>
            </a:pPr>
            <a:r>
              <a:rPr lang="en-US"/>
              <a:t>Future expected gain (inflow)</a:t>
            </a:r>
            <a:endParaRPr/>
          </a:p>
          <a:p>
            <a:pPr marL="228600" lvl="0" indent="-228600" algn="l" rtl="0">
              <a:lnSpc>
                <a:spcPct val="90000"/>
              </a:lnSpc>
              <a:spcBef>
                <a:spcPts val="1000"/>
              </a:spcBef>
              <a:spcAft>
                <a:spcPts val="0"/>
              </a:spcAft>
              <a:buClr>
                <a:schemeClr val="lt1"/>
              </a:buClr>
              <a:buSzPts val="2400"/>
              <a:buChar char="•"/>
            </a:pPr>
            <a:r>
              <a:rPr lang="en-US"/>
              <a:t>Time</a:t>
            </a:r>
            <a:endParaRPr/>
          </a:p>
          <a:p>
            <a:pPr marL="228600" lvl="0" indent="-228600" algn="l" rtl="0">
              <a:lnSpc>
                <a:spcPct val="90000"/>
              </a:lnSpc>
              <a:spcBef>
                <a:spcPts val="1000"/>
              </a:spcBef>
              <a:spcAft>
                <a:spcPts val="0"/>
              </a:spcAft>
              <a:buClr>
                <a:schemeClr val="lt1"/>
              </a:buClr>
              <a:buSzPts val="2400"/>
              <a:buChar char="•"/>
            </a:pPr>
            <a:r>
              <a:rPr lang="en-US"/>
              <a:t>Risk</a:t>
            </a:r>
            <a:endParaRPr/>
          </a:p>
          <a:p>
            <a:pPr marL="228600" lvl="0" indent="-76200" algn="l" rtl="0">
              <a:lnSpc>
                <a:spcPct val="90000"/>
              </a:lnSpc>
              <a:spcBef>
                <a:spcPts val="1000"/>
              </a:spcBef>
              <a:spcAft>
                <a:spcPts val="0"/>
              </a:spcAft>
              <a:buClr>
                <a:schemeClr val="lt1"/>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287"/>
        <p:cNvGrpSpPr/>
        <p:nvPr/>
      </p:nvGrpSpPr>
      <p:grpSpPr>
        <a:xfrm>
          <a:off x="0" y="0"/>
          <a:ext cx="0" cy="0"/>
          <a:chOff x="0" y="0"/>
          <a:chExt cx="0" cy="0"/>
        </a:xfrm>
      </p:grpSpPr>
      <p:sp>
        <p:nvSpPr>
          <p:cNvPr id="288" name="Google Shape;288;p24"/>
          <p:cNvSpPr/>
          <p:nvPr/>
        </p:nvSpPr>
        <p:spPr>
          <a:xfrm>
            <a:off x="0" y="0"/>
            <a:ext cx="12188825" cy="6858000"/>
          </a:xfrm>
          <a:prstGeom prst="rect">
            <a:avLst/>
          </a:prstGeom>
          <a:gradFill>
            <a:gsLst>
              <a:gs pos="0">
                <a:srgbClr val="F78121"/>
              </a:gs>
              <a:gs pos="50000">
                <a:srgbClr val="D54006"/>
              </a:gs>
              <a:gs pos="100000">
                <a:srgbClr val="8C0000"/>
              </a:gs>
            </a:gsLst>
            <a:lin ang="25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289" name="Google Shape;289;p24"/>
          <p:cNvPicPr preferRelativeResize="0"/>
          <p:nvPr/>
        </p:nvPicPr>
        <p:blipFill rotWithShape="1">
          <a:blip r:embed="rId3">
            <a:alphaModFix amt="10000"/>
          </a:blip>
          <a:srcRect/>
          <a:stretch/>
        </p:blipFill>
        <p:spPr>
          <a:xfrm>
            <a:off x="0" y="0"/>
            <a:ext cx="12192000" cy="6858000"/>
          </a:xfrm>
          <a:prstGeom prst="rect">
            <a:avLst/>
          </a:prstGeom>
          <a:noFill/>
          <a:ln>
            <a:noFill/>
          </a:ln>
        </p:spPr>
      </p:pic>
      <p:sp>
        <p:nvSpPr>
          <p:cNvPr id="290" name="Google Shape;290;p24"/>
          <p:cNvSpPr/>
          <p:nvPr/>
        </p:nvSpPr>
        <p:spPr>
          <a:xfrm>
            <a:off x="4644527" y="0"/>
            <a:ext cx="7552944" cy="68580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291" name="Google Shape;291;p24"/>
          <p:cNvPicPr preferRelativeResize="0"/>
          <p:nvPr/>
        </p:nvPicPr>
        <p:blipFill rotWithShape="1">
          <a:blip r:embed="rId4">
            <a:alphaModFix/>
          </a:blip>
          <a:srcRect/>
          <a:stretch/>
        </p:blipFill>
        <p:spPr>
          <a:xfrm>
            <a:off x="1" y="5006045"/>
            <a:ext cx="4965192" cy="144668"/>
          </a:xfrm>
          <a:prstGeom prst="rect">
            <a:avLst/>
          </a:prstGeom>
          <a:noFill/>
          <a:ln>
            <a:noFill/>
          </a:ln>
        </p:spPr>
      </p:pic>
      <p:sp>
        <p:nvSpPr>
          <p:cNvPr id="292" name="Google Shape;292;p24"/>
          <p:cNvSpPr/>
          <p:nvPr/>
        </p:nvSpPr>
        <p:spPr>
          <a:xfrm>
            <a:off x="-1" y="1838764"/>
            <a:ext cx="4964567" cy="3180473"/>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4"/>
          <p:cNvSpPr txBox="1">
            <a:spLocks noGrp="1"/>
          </p:cNvSpPr>
          <p:nvPr>
            <p:ph type="title"/>
          </p:nvPr>
        </p:nvSpPr>
        <p:spPr>
          <a:xfrm>
            <a:off x="4425007" y="151710"/>
            <a:ext cx="3739279" cy="953765"/>
          </a:xfrm>
          <a:prstGeom prst="rect">
            <a:avLst/>
          </a:prstGeom>
          <a:solidFill>
            <a:srgbClr val="FACEBE"/>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Trebuchet MS"/>
              <a:buNone/>
            </a:pPr>
            <a:r>
              <a:rPr lang="en-US" sz="4400">
                <a:solidFill>
                  <a:schemeClr val="dk2"/>
                </a:solidFill>
              </a:rPr>
              <a:t>Process</a:t>
            </a:r>
            <a:endParaRPr/>
          </a:p>
        </p:txBody>
      </p:sp>
      <p:grpSp>
        <p:nvGrpSpPr>
          <p:cNvPr id="294" name="Google Shape;294;p24"/>
          <p:cNvGrpSpPr/>
          <p:nvPr/>
        </p:nvGrpSpPr>
        <p:grpSpPr>
          <a:xfrm>
            <a:off x="2657268" y="1258573"/>
            <a:ext cx="5877339" cy="5079500"/>
            <a:chOff x="1868280" y="1273"/>
            <a:chExt cx="5877339" cy="5079500"/>
          </a:xfrm>
        </p:grpSpPr>
        <p:sp>
          <p:nvSpPr>
            <p:cNvPr id="295" name="Google Shape;295;p24"/>
            <p:cNvSpPr/>
            <p:nvPr/>
          </p:nvSpPr>
          <p:spPr>
            <a:xfrm>
              <a:off x="3959631" y="1273"/>
              <a:ext cx="1694637" cy="1101514"/>
            </a:xfrm>
            <a:prstGeom prst="roundRect">
              <a:avLst>
                <a:gd name="adj" fmla="val 16667"/>
              </a:avLst>
            </a:prstGeom>
            <a:solidFill>
              <a:schemeClr val="accent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txBox="1"/>
            <p:nvPr/>
          </p:nvSpPr>
          <p:spPr>
            <a:xfrm>
              <a:off x="4013402" y="55044"/>
              <a:ext cx="1587095" cy="993972"/>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rebuchet MS"/>
                <a:buNone/>
              </a:pPr>
              <a:r>
                <a:rPr lang="en-US" sz="1900" b="0" i="0" u="none" strike="noStrike" cap="none">
                  <a:solidFill>
                    <a:schemeClr val="lt1"/>
                  </a:solidFill>
                  <a:latin typeface="Trebuchet MS"/>
                  <a:ea typeface="Trebuchet MS"/>
                  <a:cs typeface="Trebuchet MS"/>
                  <a:sym typeface="Trebuchet MS"/>
                </a:rPr>
                <a:t>Investment Objectives</a:t>
              </a:r>
              <a:endParaRPr/>
            </a:p>
          </p:txBody>
        </p:sp>
        <p:sp>
          <p:nvSpPr>
            <p:cNvPr id="297" name="Google Shape;297;p24"/>
            <p:cNvSpPr/>
            <p:nvPr/>
          </p:nvSpPr>
          <p:spPr>
            <a:xfrm>
              <a:off x="2607973" y="552030"/>
              <a:ext cx="4397953" cy="4397953"/>
            </a:xfrm>
            <a:custGeom>
              <a:avLst/>
              <a:gdLst/>
              <a:ahLst/>
              <a:cxnLst/>
              <a:rect l="l" t="t" r="r" b="b"/>
              <a:pathLst>
                <a:path w="120000" h="120000" extrusionOk="0">
                  <a:moveTo>
                    <a:pt x="89302" y="7642"/>
                  </a:moveTo>
                  <a:lnTo>
                    <a:pt x="89302" y="7642"/>
                  </a:lnTo>
                  <a:cubicBezTo>
                    <a:pt x="95464" y="11091"/>
                    <a:pt x="100969" y="15600"/>
                    <a:pt x="105563" y="20962"/>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4"/>
            <p:cNvSpPr/>
            <p:nvPr/>
          </p:nvSpPr>
          <p:spPr>
            <a:xfrm>
              <a:off x="6050982" y="1520728"/>
              <a:ext cx="1694637" cy="1101514"/>
            </a:xfrm>
            <a:prstGeom prst="roundRect">
              <a:avLst>
                <a:gd name="adj" fmla="val 16667"/>
              </a:avLst>
            </a:prstGeom>
            <a:solidFill>
              <a:schemeClr val="accent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txBox="1"/>
            <p:nvPr/>
          </p:nvSpPr>
          <p:spPr>
            <a:xfrm>
              <a:off x="6104753" y="1574499"/>
              <a:ext cx="1587095" cy="993972"/>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rebuchet MS"/>
                <a:buNone/>
              </a:pPr>
              <a:r>
                <a:rPr lang="en-US" sz="1900" b="0" i="0" u="none" strike="noStrike" cap="none">
                  <a:solidFill>
                    <a:schemeClr val="lt1"/>
                  </a:solidFill>
                  <a:latin typeface="Trebuchet MS"/>
                  <a:ea typeface="Trebuchet MS"/>
                  <a:cs typeface="Trebuchet MS"/>
                  <a:sym typeface="Trebuchet MS"/>
                </a:rPr>
                <a:t>Investment strategy</a:t>
              </a:r>
              <a:endParaRPr/>
            </a:p>
          </p:txBody>
        </p:sp>
        <p:sp>
          <p:nvSpPr>
            <p:cNvPr id="300" name="Google Shape;300;p24"/>
            <p:cNvSpPr/>
            <p:nvPr/>
          </p:nvSpPr>
          <p:spPr>
            <a:xfrm>
              <a:off x="2607973" y="552030"/>
              <a:ext cx="4397953" cy="4397953"/>
            </a:xfrm>
            <a:custGeom>
              <a:avLst/>
              <a:gdLst/>
              <a:ahLst/>
              <a:cxnLst/>
              <a:rect l="l" t="t" r="r" b="b"/>
              <a:pathLst>
                <a:path w="120000" h="120000" extrusionOk="0">
                  <a:moveTo>
                    <a:pt x="119856" y="64159"/>
                  </a:moveTo>
                  <a:cubicBezTo>
                    <a:pt x="119306" y="72072"/>
                    <a:pt x="117193" y="79798"/>
                    <a:pt x="113638" y="86889"/>
                  </a:cubicBezTo>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a:off x="5252157" y="3979259"/>
              <a:ext cx="1694637" cy="1101514"/>
            </a:xfrm>
            <a:prstGeom prst="roundRect">
              <a:avLst>
                <a:gd name="adj" fmla="val 16667"/>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4"/>
            <p:cNvSpPr txBox="1"/>
            <p:nvPr/>
          </p:nvSpPr>
          <p:spPr>
            <a:xfrm>
              <a:off x="5305928" y="4033030"/>
              <a:ext cx="1587095" cy="993972"/>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rebuchet MS"/>
                <a:buNone/>
              </a:pPr>
              <a:r>
                <a:rPr lang="en-US" sz="1900" b="0" i="0" u="none" strike="noStrike" cap="none">
                  <a:solidFill>
                    <a:schemeClr val="lt1"/>
                  </a:solidFill>
                  <a:latin typeface="Trebuchet MS"/>
                  <a:ea typeface="Trebuchet MS"/>
                  <a:cs typeface="Trebuchet MS"/>
                  <a:sym typeface="Trebuchet MS"/>
                </a:rPr>
                <a:t>Portfolio</a:t>
              </a:r>
              <a:endParaRPr/>
            </a:p>
          </p:txBody>
        </p:sp>
        <p:sp>
          <p:nvSpPr>
            <p:cNvPr id="303" name="Google Shape;303;p24"/>
            <p:cNvSpPr/>
            <p:nvPr/>
          </p:nvSpPr>
          <p:spPr>
            <a:xfrm>
              <a:off x="2607973" y="552030"/>
              <a:ext cx="4397953" cy="4397953"/>
            </a:xfrm>
            <a:custGeom>
              <a:avLst/>
              <a:gdLst/>
              <a:ahLst/>
              <a:cxnLst/>
              <a:rect l="l" t="t" r="r" b="b"/>
              <a:pathLst>
                <a:path w="120000" h="120000" extrusionOk="0">
                  <a:moveTo>
                    <a:pt x="67355" y="119548"/>
                  </a:moveTo>
                  <a:cubicBezTo>
                    <a:pt x="62470" y="120151"/>
                    <a:pt x="57530" y="120151"/>
                    <a:pt x="52646" y="119548"/>
                  </a:cubicBezTo>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p:nvPr/>
          </p:nvSpPr>
          <p:spPr>
            <a:xfrm>
              <a:off x="2667105" y="3979259"/>
              <a:ext cx="1694637" cy="1101514"/>
            </a:xfrm>
            <a:prstGeom prst="roundRect">
              <a:avLst>
                <a:gd name="adj" fmla="val 16667"/>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txBox="1"/>
            <p:nvPr/>
          </p:nvSpPr>
          <p:spPr>
            <a:xfrm>
              <a:off x="2720876" y="4033030"/>
              <a:ext cx="1587095" cy="993972"/>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rebuchet MS"/>
                <a:buNone/>
              </a:pPr>
              <a:r>
                <a:rPr lang="en-US" sz="1900" b="0" i="0" u="none" strike="noStrike" cap="none">
                  <a:solidFill>
                    <a:schemeClr val="lt1"/>
                  </a:solidFill>
                  <a:latin typeface="Trebuchet MS"/>
                  <a:ea typeface="Trebuchet MS"/>
                  <a:cs typeface="Trebuchet MS"/>
                  <a:sym typeface="Trebuchet MS"/>
                </a:rPr>
                <a:t>Performance</a:t>
              </a:r>
              <a:endParaRPr/>
            </a:p>
          </p:txBody>
        </p:sp>
        <p:sp>
          <p:nvSpPr>
            <p:cNvPr id="306" name="Google Shape;306;p24"/>
            <p:cNvSpPr/>
            <p:nvPr/>
          </p:nvSpPr>
          <p:spPr>
            <a:xfrm>
              <a:off x="2607973" y="552030"/>
              <a:ext cx="4397953" cy="4397953"/>
            </a:xfrm>
            <a:custGeom>
              <a:avLst/>
              <a:gdLst/>
              <a:ahLst/>
              <a:cxnLst/>
              <a:rect l="l" t="t" r="r" b="b"/>
              <a:pathLst>
                <a:path w="120000" h="120000" extrusionOk="0">
                  <a:moveTo>
                    <a:pt x="6362" y="86889"/>
                  </a:moveTo>
                  <a:cubicBezTo>
                    <a:pt x="2807" y="79798"/>
                    <a:pt x="694" y="72072"/>
                    <a:pt x="144" y="64159"/>
                  </a:cubicBezTo>
                </a:path>
              </a:pathLst>
            </a:cu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4"/>
            <p:cNvSpPr/>
            <p:nvPr/>
          </p:nvSpPr>
          <p:spPr>
            <a:xfrm>
              <a:off x="1868280" y="1520728"/>
              <a:ext cx="1694637" cy="1101514"/>
            </a:xfrm>
            <a:prstGeom prst="roundRect">
              <a:avLst>
                <a:gd name="adj" fmla="val 16667"/>
              </a:avLst>
            </a:prstGeom>
            <a:solidFill>
              <a:schemeClr val="accent6"/>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4"/>
            <p:cNvSpPr txBox="1"/>
            <p:nvPr/>
          </p:nvSpPr>
          <p:spPr>
            <a:xfrm>
              <a:off x="1922051" y="1574499"/>
              <a:ext cx="1587095" cy="993972"/>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Trebuchet MS"/>
                <a:buNone/>
              </a:pPr>
              <a:r>
                <a:rPr lang="en-US" sz="1900" b="0" i="0" u="none" strike="noStrike" cap="none">
                  <a:solidFill>
                    <a:schemeClr val="lt1"/>
                  </a:solidFill>
                  <a:latin typeface="Trebuchet MS"/>
                  <a:ea typeface="Trebuchet MS"/>
                  <a:cs typeface="Trebuchet MS"/>
                  <a:sym typeface="Trebuchet MS"/>
                </a:rPr>
                <a:t>Evaluation</a:t>
              </a:r>
              <a:endParaRPr/>
            </a:p>
          </p:txBody>
        </p:sp>
        <p:sp>
          <p:nvSpPr>
            <p:cNvPr id="309" name="Google Shape;309;p24"/>
            <p:cNvSpPr/>
            <p:nvPr/>
          </p:nvSpPr>
          <p:spPr>
            <a:xfrm>
              <a:off x="2607973" y="552030"/>
              <a:ext cx="4397953" cy="4397953"/>
            </a:xfrm>
            <a:custGeom>
              <a:avLst/>
              <a:gdLst/>
              <a:ahLst/>
              <a:cxnLst/>
              <a:rect l="l" t="t" r="r" b="b"/>
              <a:pathLst>
                <a:path w="120000" h="120000" extrusionOk="0">
                  <a:moveTo>
                    <a:pt x="14437" y="20962"/>
                  </a:moveTo>
                  <a:lnTo>
                    <a:pt x="14437" y="20962"/>
                  </a:lnTo>
                  <a:cubicBezTo>
                    <a:pt x="19031" y="15600"/>
                    <a:pt x="24536" y="11091"/>
                    <a:pt x="30698" y="7642"/>
                  </a:cubicBezTo>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313"/>
        <p:cNvGrpSpPr/>
        <p:nvPr/>
      </p:nvGrpSpPr>
      <p:grpSpPr>
        <a:xfrm>
          <a:off x="0" y="0"/>
          <a:ext cx="0" cy="0"/>
          <a:chOff x="0" y="0"/>
          <a:chExt cx="0" cy="0"/>
        </a:xfrm>
      </p:grpSpPr>
      <p:sp>
        <p:nvSpPr>
          <p:cNvPr id="314" name="Google Shape;314;p25"/>
          <p:cNvSpPr/>
          <p:nvPr/>
        </p:nvSpPr>
        <p:spPr>
          <a:xfrm>
            <a:off x="0" y="0"/>
            <a:ext cx="12188825" cy="6858000"/>
          </a:xfrm>
          <a:prstGeom prst="rect">
            <a:avLst/>
          </a:prstGeom>
          <a:gradFill>
            <a:gsLst>
              <a:gs pos="0">
                <a:srgbClr val="F78121"/>
              </a:gs>
              <a:gs pos="50000">
                <a:srgbClr val="D54006"/>
              </a:gs>
              <a:gs pos="100000">
                <a:srgbClr val="8C0000"/>
              </a:gs>
            </a:gsLst>
            <a:lin ang="25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315" name="Google Shape;315;p25"/>
          <p:cNvPicPr preferRelativeResize="0"/>
          <p:nvPr/>
        </p:nvPicPr>
        <p:blipFill rotWithShape="1">
          <a:blip r:embed="rId3">
            <a:alphaModFix amt="10000"/>
          </a:blip>
          <a:srcRect/>
          <a:stretch/>
        </p:blipFill>
        <p:spPr>
          <a:xfrm>
            <a:off x="0" y="0"/>
            <a:ext cx="12192000" cy="6858000"/>
          </a:xfrm>
          <a:prstGeom prst="rect">
            <a:avLst/>
          </a:prstGeom>
          <a:noFill/>
          <a:ln>
            <a:noFill/>
          </a:ln>
        </p:spPr>
      </p:pic>
      <p:sp>
        <p:nvSpPr>
          <p:cNvPr id="316" name="Google Shape;316;p25"/>
          <p:cNvSpPr/>
          <p:nvPr/>
        </p:nvSpPr>
        <p:spPr>
          <a:xfrm>
            <a:off x="4644527" y="0"/>
            <a:ext cx="7552944" cy="68580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317" name="Google Shape;317;p25"/>
          <p:cNvPicPr preferRelativeResize="0"/>
          <p:nvPr/>
        </p:nvPicPr>
        <p:blipFill rotWithShape="1">
          <a:blip r:embed="rId4">
            <a:alphaModFix/>
          </a:blip>
          <a:srcRect/>
          <a:stretch/>
        </p:blipFill>
        <p:spPr>
          <a:xfrm>
            <a:off x="1" y="5006045"/>
            <a:ext cx="4965192" cy="144668"/>
          </a:xfrm>
          <a:prstGeom prst="rect">
            <a:avLst/>
          </a:prstGeom>
          <a:noFill/>
          <a:ln>
            <a:noFill/>
          </a:ln>
        </p:spPr>
      </p:pic>
      <p:sp>
        <p:nvSpPr>
          <p:cNvPr id="318" name="Google Shape;318;p25"/>
          <p:cNvSpPr/>
          <p:nvPr/>
        </p:nvSpPr>
        <p:spPr>
          <a:xfrm>
            <a:off x="-1" y="1838764"/>
            <a:ext cx="4964567" cy="3180473"/>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txBox="1">
            <a:spLocks noGrp="1"/>
          </p:cNvSpPr>
          <p:nvPr>
            <p:ph type="title"/>
          </p:nvPr>
        </p:nvSpPr>
        <p:spPr>
          <a:xfrm>
            <a:off x="680321" y="2063262"/>
            <a:ext cx="3739279" cy="2661052"/>
          </a:xfrm>
          <a:prstGeom prst="rect">
            <a:avLst/>
          </a:prstGeom>
          <a:solidFill>
            <a:srgbClr val="FACEBE"/>
          </a:solid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2"/>
              </a:buClr>
              <a:buSzPts val="4400"/>
              <a:buFont typeface="Trebuchet MS"/>
              <a:buNone/>
            </a:pPr>
            <a:r>
              <a:rPr lang="en-US" sz="4400">
                <a:solidFill>
                  <a:schemeClr val="dk2"/>
                </a:solidFill>
              </a:rPr>
              <a:t>3 rules of Investment</a:t>
            </a:r>
            <a:endParaRPr/>
          </a:p>
        </p:txBody>
      </p:sp>
      <p:grpSp>
        <p:nvGrpSpPr>
          <p:cNvPr id="320" name="Google Shape;320;p25"/>
          <p:cNvGrpSpPr/>
          <p:nvPr/>
        </p:nvGrpSpPr>
        <p:grpSpPr>
          <a:xfrm>
            <a:off x="5284788" y="640749"/>
            <a:ext cx="6261099" cy="5576502"/>
            <a:chOff x="0" y="986"/>
            <a:chExt cx="6261099" cy="5576502"/>
          </a:xfrm>
        </p:grpSpPr>
        <p:sp>
          <p:nvSpPr>
            <p:cNvPr id="321" name="Google Shape;321;p25"/>
            <p:cNvSpPr/>
            <p:nvPr/>
          </p:nvSpPr>
          <p:spPr>
            <a:xfrm>
              <a:off x="0" y="4199213"/>
              <a:ext cx="1565275" cy="1378275"/>
            </a:xfrm>
            <a:prstGeom prst="rect">
              <a:avLst/>
            </a:prstGeom>
            <a:gradFill>
              <a:gsLst>
                <a:gs pos="0">
                  <a:srgbClr val="C7BC7C"/>
                </a:gs>
                <a:gs pos="50000">
                  <a:srgbClr val="C4B766"/>
                </a:gs>
                <a:gs pos="100000">
                  <a:srgbClr val="B2A555"/>
                </a:gs>
              </a:gsLst>
              <a:lin ang="5400000" scaled="0"/>
            </a:gradFill>
            <a:ln w="9525" cap="flat" cmpd="sng">
              <a:solidFill>
                <a:schemeClr val="accent2"/>
              </a:solidFill>
              <a:prstDash val="solid"/>
              <a:round/>
              <a:headEnd type="none" w="sm" len="sm"/>
              <a:tailEnd type="none" w="sm" len="sm"/>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5"/>
            <p:cNvSpPr txBox="1"/>
            <p:nvPr/>
          </p:nvSpPr>
          <p:spPr>
            <a:xfrm>
              <a:off x="0" y="4199213"/>
              <a:ext cx="1565275" cy="1378275"/>
            </a:xfrm>
            <a:prstGeom prst="rect">
              <a:avLst/>
            </a:prstGeom>
            <a:noFill/>
            <a:ln>
              <a:noFill/>
            </a:ln>
          </p:spPr>
          <p:txBody>
            <a:bodyPr spcFirstLastPara="1" wrap="square" lIns="111300" tIns="234675" rIns="111300" bIns="234675" anchor="ctr" anchorCtr="0">
              <a:noAutofit/>
            </a:bodyPr>
            <a:lstStyle/>
            <a:p>
              <a:pPr marL="0" marR="0" lvl="0" indent="0" algn="ctr" rtl="0">
                <a:lnSpc>
                  <a:spcPct val="90000"/>
                </a:lnSpc>
                <a:spcBef>
                  <a:spcPts val="0"/>
                </a:spcBef>
                <a:spcAft>
                  <a:spcPts val="0"/>
                </a:spcAft>
                <a:buClr>
                  <a:schemeClr val="lt1"/>
                </a:buClr>
                <a:buSzPts val="3300"/>
                <a:buFont typeface="Trebuchet MS"/>
                <a:buNone/>
              </a:pPr>
              <a:r>
                <a:rPr lang="en-US" sz="3300" b="0" i="0" u="none" strike="noStrike" cap="none">
                  <a:solidFill>
                    <a:schemeClr val="lt1"/>
                  </a:solidFill>
                  <a:latin typeface="Trebuchet MS"/>
                  <a:ea typeface="Trebuchet MS"/>
                  <a:cs typeface="Trebuchet MS"/>
                  <a:sym typeface="Trebuchet MS"/>
                </a:rPr>
                <a:t>Rule three</a:t>
              </a:r>
              <a:endParaRPr/>
            </a:p>
          </p:txBody>
        </p:sp>
        <p:sp>
          <p:nvSpPr>
            <p:cNvPr id="323" name="Google Shape;323;p25"/>
            <p:cNvSpPr/>
            <p:nvPr/>
          </p:nvSpPr>
          <p:spPr>
            <a:xfrm>
              <a:off x="1565274" y="4199213"/>
              <a:ext cx="4695825" cy="1378275"/>
            </a:xfrm>
            <a:prstGeom prst="rect">
              <a:avLst/>
            </a:prstGeom>
            <a:solidFill>
              <a:srgbClr val="E9E5D3">
                <a:alpha val="89803"/>
              </a:srgbClr>
            </a:solidFill>
            <a:ln w="9525" cap="flat" cmpd="sng">
              <a:solidFill>
                <a:srgbClr val="E9E5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5"/>
            <p:cNvSpPr txBox="1"/>
            <p:nvPr/>
          </p:nvSpPr>
          <p:spPr>
            <a:xfrm>
              <a:off x="1565274" y="4199213"/>
              <a:ext cx="4695825" cy="1378275"/>
            </a:xfrm>
            <a:prstGeom prst="rect">
              <a:avLst/>
            </a:prstGeom>
            <a:noFill/>
            <a:ln>
              <a:noFill/>
            </a:ln>
          </p:spPr>
          <p:txBody>
            <a:bodyPr spcFirstLastPara="1" wrap="square" lIns="95250" tIns="304800" rIns="95250" bIns="304800" anchor="ctr" anchorCtr="0">
              <a:noAutofit/>
            </a:bodyPr>
            <a:lstStyle/>
            <a:p>
              <a:pPr marL="0" marR="0" lvl="0" indent="0" algn="ctr" rtl="0">
                <a:lnSpc>
                  <a:spcPct val="90000"/>
                </a:lnSpc>
                <a:spcBef>
                  <a:spcPts val="0"/>
                </a:spcBef>
                <a:spcAft>
                  <a:spcPts val="0"/>
                </a:spcAft>
                <a:buClr>
                  <a:schemeClr val="lt1"/>
                </a:buClr>
                <a:buSzPts val="2400"/>
                <a:buFont typeface="Trebuchet MS"/>
                <a:buNone/>
              </a:pPr>
              <a:r>
                <a:rPr lang="en-US" sz="2400" b="0" i="0" u="none" strike="noStrike" cap="none">
                  <a:solidFill>
                    <a:schemeClr val="lt1"/>
                  </a:solidFill>
                  <a:latin typeface="Trebuchet MS"/>
                  <a:ea typeface="Trebuchet MS"/>
                  <a:cs typeface="Trebuchet MS"/>
                  <a:sym typeface="Trebuchet MS"/>
                </a:rPr>
                <a:t>Invest for the long term</a:t>
              </a:r>
              <a:endParaRPr/>
            </a:p>
          </p:txBody>
        </p:sp>
        <p:sp>
          <p:nvSpPr>
            <p:cNvPr id="325" name="Google Shape;325;p25"/>
            <p:cNvSpPr/>
            <p:nvPr/>
          </p:nvSpPr>
          <p:spPr>
            <a:xfrm rot="10800000">
              <a:off x="0" y="2100099"/>
              <a:ext cx="1565275" cy="2119787"/>
            </a:xfrm>
            <a:prstGeom prst="upArrowCallout">
              <a:avLst>
                <a:gd name="adj1" fmla="val 5000"/>
                <a:gd name="adj2" fmla="val 10000"/>
                <a:gd name="adj3" fmla="val 15000"/>
                <a:gd name="adj4" fmla="val 64977"/>
              </a:avLst>
            </a:prstGeom>
            <a:gradFill>
              <a:gsLst>
                <a:gs pos="0">
                  <a:srgbClr val="8ABF6F"/>
                </a:gs>
                <a:gs pos="50000">
                  <a:srgbClr val="79BC54"/>
                </a:gs>
                <a:gs pos="100000">
                  <a:srgbClr val="69AA45"/>
                </a:gs>
              </a:gsLst>
              <a:lin ang="5400000" scaled="0"/>
            </a:gradFill>
            <a:ln w="9525" cap="flat" cmpd="sng">
              <a:solidFill>
                <a:srgbClr val="7CB859"/>
              </a:solidFill>
              <a:prstDash val="solid"/>
              <a:round/>
              <a:headEnd type="none" w="sm" len="sm"/>
              <a:tailEnd type="none" w="sm" len="sm"/>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5"/>
            <p:cNvSpPr txBox="1"/>
            <p:nvPr/>
          </p:nvSpPr>
          <p:spPr>
            <a:xfrm>
              <a:off x="0" y="2100099"/>
              <a:ext cx="1565275" cy="1377862"/>
            </a:xfrm>
            <a:prstGeom prst="rect">
              <a:avLst/>
            </a:prstGeom>
            <a:noFill/>
            <a:ln>
              <a:noFill/>
            </a:ln>
          </p:spPr>
          <p:txBody>
            <a:bodyPr spcFirstLastPara="1" wrap="square" lIns="111300" tIns="234675" rIns="111300" bIns="234675" anchor="ctr" anchorCtr="0">
              <a:noAutofit/>
            </a:bodyPr>
            <a:lstStyle/>
            <a:p>
              <a:pPr marL="0" marR="0" lvl="0" indent="0" algn="ctr" rtl="0">
                <a:lnSpc>
                  <a:spcPct val="90000"/>
                </a:lnSpc>
                <a:spcBef>
                  <a:spcPts val="0"/>
                </a:spcBef>
                <a:spcAft>
                  <a:spcPts val="0"/>
                </a:spcAft>
                <a:buClr>
                  <a:schemeClr val="lt1"/>
                </a:buClr>
                <a:buSzPts val="3300"/>
                <a:buFont typeface="Trebuchet MS"/>
                <a:buNone/>
              </a:pPr>
              <a:r>
                <a:rPr lang="en-US" sz="3300" b="0" i="0" u="none" strike="noStrike" cap="none">
                  <a:solidFill>
                    <a:schemeClr val="lt1"/>
                  </a:solidFill>
                  <a:latin typeface="Trebuchet MS"/>
                  <a:ea typeface="Trebuchet MS"/>
                  <a:cs typeface="Trebuchet MS"/>
                  <a:sym typeface="Trebuchet MS"/>
                </a:rPr>
                <a:t>Rule two</a:t>
              </a:r>
              <a:endParaRPr/>
            </a:p>
          </p:txBody>
        </p:sp>
        <p:sp>
          <p:nvSpPr>
            <p:cNvPr id="327" name="Google Shape;327;p25"/>
            <p:cNvSpPr/>
            <p:nvPr/>
          </p:nvSpPr>
          <p:spPr>
            <a:xfrm>
              <a:off x="1565274" y="2100099"/>
              <a:ext cx="4695825" cy="1377862"/>
            </a:xfrm>
            <a:prstGeom prst="rect">
              <a:avLst/>
            </a:prstGeom>
            <a:solidFill>
              <a:srgbClr val="D9E6CF">
                <a:alpha val="89803"/>
              </a:srgbClr>
            </a:solidFill>
            <a:ln w="9525" cap="flat" cmpd="sng">
              <a:solidFill>
                <a:srgbClr val="D9E6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5"/>
            <p:cNvSpPr txBox="1"/>
            <p:nvPr/>
          </p:nvSpPr>
          <p:spPr>
            <a:xfrm>
              <a:off x="1565274" y="2100099"/>
              <a:ext cx="4695825" cy="1377862"/>
            </a:xfrm>
            <a:prstGeom prst="rect">
              <a:avLst/>
            </a:prstGeom>
            <a:noFill/>
            <a:ln>
              <a:noFill/>
            </a:ln>
          </p:spPr>
          <p:txBody>
            <a:bodyPr spcFirstLastPara="1" wrap="square" lIns="95250" tIns="304800" rIns="95250" bIns="304800" anchor="ctr" anchorCtr="0">
              <a:noAutofit/>
            </a:bodyPr>
            <a:lstStyle/>
            <a:p>
              <a:pPr marL="0" marR="0" lvl="0" indent="0" algn="ctr" rtl="0">
                <a:lnSpc>
                  <a:spcPct val="90000"/>
                </a:lnSpc>
                <a:spcBef>
                  <a:spcPts val="0"/>
                </a:spcBef>
                <a:spcAft>
                  <a:spcPts val="0"/>
                </a:spcAft>
                <a:buClr>
                  <a:schemeClr val="lt1"/>
                </a:buClr>
                <a:buSzPts val="2400"/>
                <a:buFont typeface="Trebuchet MS"/>
                <a:buNone/>
              </a:pPr>
              <a:r>
                <a:rPr lang="en-US" sz="2400" b="0" i="0" u="none" strike="noStrike" cap="none">
                  <a:solidFill>
                    <a:schemeClr val="lt1"/>
                  </a:solidFill>
                  <a:latin typeface="Trebuchet MS"/>
                  <a:ea typeface="Trebuchet MS"/>
                  <a:cs typeface="Trebuchet MS"/>
                  <a:sym typeface="Trebuchet MS"/>
                </a:rPr>
                <a:t>Invest regularly</a:t>
              </a:r>
              <a:endParaRPr/>
            </a:p>
          </p:txBody>
        </p:sp>
        <p:sp>
          <p:nvSpPr>
            <p:cNvPr id="329" name="Google Shape;329;p25"/>
            <p:cNvSpPr/>
            <p:nvPr/>
          </p:nvSpPr>
          <p:spPr>
            <a:xfrm rot="10800000">
              <a:off x="0" y="986"/>
              <a:ext cx="1565275" cy="2119787"/>
            </a:xfrm>
            <a:prstGeom prst="upArrowCallout">
              <a:avLst>
                <a:gd name="adj1" fmla="val 5000"/>
                <a:gd name="adj2" fmla="val 10000"/>
                <a:gd name="adj3" fmla="val 15000"/>
                <a:gd name="adj4" fmla="val 64977"/>
              </a:avLst>
            </a:prstGeom>
            <a:gradFill>
              <a:gsLst>
                <a:gs pos="0">
                  <a:srgbClr val="64B582"/>
                </a:gs>
                <a:gs pos="50000">
                  <a:srgbClr val="45B170"/>
                </a:gs>
                <a:gs pos="100000">
                  <a:srgbClr val="38A062"/>
                </a:gs>
              </a:gsLst>
              <a:lin ang="5400000" scaled="0"/>
            </a:gradFill>
            <a:ln w="9525" cap="flat" cmpd="sng">
              <a:solidFill>
                <a:srgbClr val="4BAD72"/>
              </a:solidFill>
              <a:prstDash val="solid"/>
              <a:round/>
              <a:headEnd type="none" w="sm" len="sm"/>
              <a:tailEnd type="none" w="sm" len="sm"/>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txBox="1"/>
            <p:nvPr/>
          </p:nvSpPr>
          <p:spPr>
            <a:xfrm>
              <a:off x="0" y="986"/>
              <a:ext cx="1565275" cy="1377862"/>
            </a:xfrm>
            <a:prstGeom prst="rect">
              <a:avLst/>
            </a:prstGeom>
            <a:noFill/>
            <a:ln>
              <a:noFill/>
            </a:ln>
          </p:spPr>
          <p:txBody>
            <a:bodyPr spcFirstLastPara="1" wrap="square" lIns="111300" tIns="234675" rIns="111300" bIns="234675" anchor="ctr" anchorCtr="0">
              <a:noAutofit/>
            </a:bodyPr>
            <a:lstStyle/>
            <a:p>
              <a:pPr marL="0" marR="0" lvl="0" indent="0" algn="ctr" rtl="0">
                <a:lnSpc>
                  <a:spcPct val="90000"/>
                </a:lnSpc>
                <a:spcBef>
                  <a:spcPts val="0"/>
                </a:spcBef>
                <a:spcAft>
                  <a:spcPts val="0"/>
                </a:spcAft>
                <a:buClr>
                  <a:schemeClr val="lt1"/>
                </a:buClr>
                <a:buSzPts val="3300"/>
                <a:buFont typeface="Trebuchet MS"/>
                <a:buNone/>
              </a:pPr>
              <a:r>
                <a:rPr lang="en-US" sz="3300" b="0" i="0" u="none" strike="noStrike" cap="none">
                  <a:solidFill>
                    <a:schemeClr val="lt1"/>
                  </a:solidFill>
                  <a:latin typeface="Trebuchet MS"/>
                  <a:ea typeface="Trebuchet MS"/>
                  <a:cs typeface="Trebuchet MS"/>
                  <a:sym typeface="Trebuchet MS"/>
                </a:rPr>
                <a:t>Rule one</a:t>
              </a:r>
              <a:endParaRPr/>
            </a:p>
          </p:txBody>
        </p:sp>
        <p:sp>
          <p:nvSpPr>
            <p:cNvPr id="331" name="Google Shape;331;p25"/>
            <p:cNvSpPr/>
            <p:nvPr/>
          </p:nvSpPr>
          <p:spPr>
            <a:xfrm>
              <a:off x="1565274" y="986"/>
              <a:ext cx="4695825" cy="1377862"/>
            </a:xfrm>
            <a:prstGeom prst="rect">
              <a:avLst/>
            </a:prstGeom>
            <a:solidFill>
              <a:srgbClr val="CDE3D3">
                <a:alpha val="89803"/>
              </a:srgbClr>
            </a:solidFill>
            <a:ln w="9525" cap="flat" cmpd="sng">
              <a:solidFill>
                <a:srgbClr val="CDE3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5"/>
            <p:cNvSpPr txBox="1"/>
            <p:nvPr/>
          </p:nvSpPr>
          <p:spPr>
            <a:xfrm>
              <a:off x="1565274" y="986"/>
              <a:ext cx="4695825" cy="1377862"/>
            </a:xfrm>
            <a:prstGeom prst="rect">
              <a:avLst/>
            </a:prstGeom>
            <a:noFill/>
            <a:ln>
              <a:noFill/>
            </a:ln>
          </p:spPr>
          <p:txBody>
            <a:bodyPr spcFirstLastPara="1" wrap="square" lIns="95250" tIns="304800" rIns="95250" bIns="304800" anchor="ctr" anchorCtr="0">
              <a:noAutofit/>
            </a:bodyPr>
            <a:lstStyle/>
            <a:p>
              <a:pPr marL="0" marR="0" lvl="0" indent="0" algn="ctr" rtl="0">
                <a:lnSpc>
                  <a:spcPct val="90000"/>
                </a:lnSpc>
                <a:spcBef>
                  <a:spcPts val="0"/>
                </a:spcBef>
                <a:spcAft>
                  <a:spcPts val="0"/>
                </a:spcAft>
                <a:buClr>
                  <a:schemeClr val="lt1"/>
                </a:buClr>
                <a:buSzPts val="2400"/>
                <a:buFont typeface="Trebuchet MS"/>
                <a:buNone/>
              </a:pPr>
              <a:r>
                <a:rPr lang="en-US" sz="2400" b="0" i="0" u="none" strike="noStrike" cap="none">
                  <a:solidFill>
                    <a:schemeClr val="lt1"/>
                  </a:solidFill>
                  <a:latin typeface="Trebuchet MS"/>
                  <a:ea typeface="Trebuchet MS"/>
                  <a:cs typeface="Trebuchet MS"/>
                  <a:sym typeface="Trebuchet MS"/>
                </a:rPr>
                <a:t>Start early</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336"/>
        <p:cNvGrpSpPr/>
        <p:nvPr/>
      </p:nvGrpSpPr>
      <p:grpSpPr>
        <a:xfrm>
          <a:off x="0" y="0"/>
          <a:ext cx="0" cy="0"/>
          <a:chOff x="0" y="0"/>
          <a:chExt cx="0" cy="0"/>
        </a:xfrm>
      </p:grpSpPr>
      <p:sp>
        <p:nvSpPr>
          <p:cNvPr id="337" name="Google Shape;337;p26"/>
          <p:cNvSpPr/>
          <p:nvPr/>
        </p:nvSpPr>
        <p:spPr>
          <a:xfrm>
            <a:off x="0" y="0"/>
            <a:ext cx="12188825" cy="6858000"/>
          </a:xfrm>
          <a:prstGeom prst="rect">
            <a:avLst/>
          </a:prstGeom>
          <a:gradFill>
            <a:gsLst>
              <a:gs pos="0">
                <a:srgbClr val="F78121"/>
              </a:gs>
              <a:gs pos="50000">
                <a:srgbClr val="D54006"/>
              </a:gs>
              <a:gs pos="100000">
                <a:srgbClr val="8C0000"/>
              </a:gs>
            </a:gsLst>
            <a:lin ang="25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338" name="Google Shape;338;p26"/>
          <p:cNvPicPr preferRelativeResize="0"/>
          <p:nvPr/>
        </p:nvPicPr>
        <p:blipFill rotWithShape="1">
          <a:blip r:embed="rId3">
            <a:alphaModFix amt="10000"/>
          </a:blip>
          <a:srcRect/>
          <a:stretch/>
        </p:blipFill>
        <p:spPr>
          <a:xfrm>
            <a:off x="0" y="0"/>
            <a:ext cx="12192000" cy="6858000"/>
          </a:xfrm>
          <a:prstGeom prst="rect">
            <a:avLst/>
          </a:prstGeom>
          <a:noFill/>
          <a:ln>
            <a:noFill/>
          </a:ln>
        </p:spPr>
      </p:pic>
      <p:sp>
        <p:nvSpPr>
          <p:cNvPr id="339" name="Google Shape;339;p26"/>
          <p:cNvSpPr/>
          <p:nvPr/>
        </p:nvSpPr>
        <p:spPr>
          <a:xfrm>
            <a:off x="4644527" y="0"/>
            <a:ext cx="7552944" cy="68580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340" name="Google Shape;340;p26"/>
          <p:cNvPicPr preferRelativeResize="0"/>
          <p:nvPr/>
        </p:nvPicPr>
        <p:blipFill rotWithShape="1">
          <a:blip r:embed="rId4">
            <a:alphaModFix/>
          </a:blip>
          <a:srcRect/>
          <a:stretch/>
        </p:blipFill>
        <p:spPr>
          <a:xfrm>
            <a:off x="1" y="5006045"/>
            <a:ext cx="4965192" cy="144668"/>
          </a:xfrm>
          <a:prstGeom prst="rect">
            <a:avLst/>
          </a:prstGeom>
          <a:noFill/>
          <a:ln>
            <a:noFill/>
          </a:ln>
        </p:spPr>
      </p:pic>
      <p:sp>
        <p:nvSpPr>
          <p:cNvPr id="341" name="Google Shape;341;p26"/>
          <p:cNvSpPr/>
          <p:nvPr/>
        </p:nvSpPr>
        <p:spPr>
          <a:xfrm>
            <a:off x="-1" y="1838764"/>
            <a:ext cx="4964567" cy="3180473"/>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txBox="1">
            <a:spLocks noGrp="1"/>
          </p:cNvSpPr>
          <p:nvPr>
            <p:ph type="title"/>
          </p:nvPr>
        </p:nvSpPr>
        <p:spPr>
          <a:xfrm>
            <a:off x="680321" y="2063262"/>
            <a:ext cx="3739279" cy="2661052"/>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FFFFFF"/>
              </a:buClr>
              <a:buSzPts val="4400"/>
              <a:buFont typeface="Trebuchet MS"/>
              <a:buNone/>
            </a:pPr>
            <a:r>
              <a:rPr lang="en-US" sz="4400">
                <a:solidFill>
                  <a:srgbClr val="FFFFFF"/>
                </a:solidFill>
              </a:rPr>
              <a:t>Steps in investments</a:t>
            </a:r>
            <a:endParaRPr/>
          </a:p>
        </p:txBody>
      </p:sp>
      <p:sp>
        <p:nvSpPr>
          <p:cNvPr id="343" name="Google Shape;343;p26"/>
          <p:cNvSpPr txBox="1">
            <a:spLocks noGrp="1"/>
          </p:cNvSpPr>
          <p:nvPr>
            <p:ph type="body" idx="1"/>
          </p:nvPr>
        </p:nvSpPr>
        <p:spPr>
          <a:xfrm>
            <a:off x="5287995" y="661106"/>
            <a:ext cx="6257362" cy="5503101"/>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FFFFFF"/>
              </a:buClr>
              <a:buSzPts val="2000"/>
              <a:buChar char="•"/>
            </a:pPr>
            <a:r>
              <a:rPr lang="en-US" sz="2000">
                <a:solidFill>
                  <a:srgbClr val="FFFFFF"/>
                </a:solidFill>
              </a:rPr>
              <a:t>Get documents</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Read them carefully</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Legitimacy </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Risk-return profile</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Cost-benefit analysis</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Liquidity – Safety aspects</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Meeting goals</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Compare with the other options</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Fit with the other investments</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Authorised intermediary</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Seek clarifications</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Alternative options in case of a negative event</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Make investment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347"/>
        <p:cNvGrpSpPr/>
        <p:nvPr/>
      </p:nvGrpSpPr>
      <p:grpSpPr>
        <a:xfrm>
          <a:off x="0" y="0"/>
          <a:ext cx="0" cy="0"/>
          <a:chOff x="0" y="0"/>
          <a:chExt cx="0" cy="0"/>
        </a:xfrm>
      </p:grpSpPr>
      <p:sp>
        <p:nvSpPr>
          <p:cNvPr id="348" name="Google Shape;348;p27"/>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Trebuchet MS"/>
              <a:buNone/>
            </a:pPr>
            <a:r>
              <a:rPr lang="en-US"/>
              <a:t>Interest rates</a:t>
            </a:r>
            <a:endParaRPr/>
          </a:p>
        </p:txBody>
      </p:sp>
      <p:grpSp>
        <p:nvGrpSpPr>
          <p:cNvPr id="349" name="Google Shape;349;p27"/>
          <p:cNvGrpSpPr/>
          <p:nvPr/>
        </p:nvGrpSpPr>
        <p:grpSpPr>
          <a:xfrm>
            <a:off x="681037" y="2336800"/>
            <a:ext cx="10830640" cy="3598862"/>
            <a:chOff x="0" y="0"/>
            <a:chExt cx="10830640" cy="3598862"/>
          </a:xfrm>
        </p:grpSpPr>
        <p:sp>
          <p:nvSpPr>
            <p:cNvPr id="350" name="Google Shape;350;p27"/>
            <p:cNvSpPr/>
            <p:nvPr/>
          </p:nvSpPr>
          <p:spPr>
            <a:xfrm>
              <a:off x="0" y="0"/>
              <a:ext cx="9206044" cy="1619488"/>
            </a:xfrm>
            <a:prstGeom prst="roundRect">
              <a:avLst>
                <a:gd name="adj" fmla="val 10000"/>
              </a:avLst>
            </a:prstGeom>
            <a:solidFill>
              <a:schemeClr val="accent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txBox="1"/>
            <p:nvPr/>
          </p:nvSpPr>
          <p:spPr>
            <a:xfrm>
              <a:off x="47433" y="47433"/>
              <a:ext cx="7532177" cy="152462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Trebuchet MS"/>
                <a:buNone/>
              </a:pPr>
              <a:r>
                <a:rPr lang="en-US" sz="3000" b="0" i="0" u="none" strike="noStrike" cap="none">
                  <a:solidFill>
                    <a:schemeClr val="lt1"/>
                  </a:solidFill>
                  <a:latin typeface="Trebuchet MS"/>
                  <a:ea typeface="Trebuchet MS"/>
                  <a:cs typeface="Trebuchet MS"/>
                  <a:sym typeface="Trebuchet MS"/>
                </a:rPr>
                <a:t>Interest is an amount charged to the borrower for the privilege of using the lender’s money.</a:t>
              </a:r>
              <a:endParaRPr/>
            </a:p>
          </p:txBody>
        </p:sp>
        <p:sp>
          <p:nvSpPr>
            <p:cNvPr id="352" name="Google Shape;352;p27"/>
            <p:cNvSpPr/>
            <p:nvPr/>
          </p:nvSpPr>
          <p:spPr>
            <a:xfrm>
              <a:off x="1624596" y="1979374"/>
              <a:ext cx="9206044" cy="1619488"/>
            </a:xfrm>
            <a:prstGeom prst="roundRect">
              <a:avLst>
                <a:gd name="adj" fmla="val 10000"/>
              </a:avLst>
            </a:prstGeom>
            <a:solidFill>
              <a:srgbClr val="4BAD7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txBox="1"/>
            <p:nvPr/>
          </p:nvSpPr>
          <p:spPr>
            <a:xfrm>
              <a:off x="1672029" y="2026807"/>
              <a:ext cx="6433915" cy="152462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Trebuchet MS"/>
                <a:buNone/>
              </a:pPr>
              <a:r>
                <a:rPr lang="en-US" sz="3000" b="0" i="0" u="none" strike="noStrike" cap="none">
                  <a:solidFill>
                    <a:schemeClr val="lt1"/>
                  </a:solidFill>
                  <a:latin typeface="Trebuchet MS"/>
                  <a:ea typeface="Trebuchet MS"/>
                  <a:cs typeface="Trebuchet MS"/>
                  <a:sym typeface="Trebuchet MS"/>
                </a:rPr>
                <a:t>Interest is usually calculated as a percentage of the principal balance (the amount of money borrowed). </a:t>
              </a:r>
              <a:endParaRPr/>
            </a:p>
          </p:txBody>
        </p:sp>
        <p:sp>
          <p:nvSpPr>
            <p:cNvPr id="354" name="Google Shape;354;p27"/>
            <p:cNvSpPr/>
            <p:nvPr/>
          </p:nvSpPr>
          <p:spPr>
            <a:xfrm>
              <a:off x="8153377" y="1273097"/>
              <a:ext cx="1052667" cy="1052667"/>
            </a:xfrm>
            <a:prstGeom prst="downArrow">
              <a:avLst>
                <a:gd name="adj1" fmla="val 55000"/>
                <a:gd name="adj2" fmla="val 45000"/>
              </a:avLst>
            </a:prstGeom>
            <a:solidFill>
              <a:srgbClr val="E9E5D3">
                <a:alpha val="89803"/>
              </a:srgbClr>
            </a:solidFill>
            <a:ln w="12700" cap="flat" cmpd="sng">
              <a:solidFill>
                <a:srgbClr val="E9E5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txBox="1"/>
            <p:nvPr/>
          </p:nvSpPr>
          <p:spPr>
            <a:xfrm>
              <a:off x="8390227" y="1273097"/>
              <a:ext cx="578967" cy="79213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3600"/>
                <a:buFont typeface="Trebuchet MS"/>
                <a:buNone/>
              </a:pPr>
              <a:endParaRPr sz="3600" b="0" i="0" u="none" strike="noStrike" cap="none">
                <a:solidFill>
                  <a:schemeClr val="lt1"/>
                </a:solidFill>
                <a:latin typeface="Trebuchet MS"/>
                <a:ea typeface="Trebuchet MS"/>
                <a:cs typeface="Trebuchet MS"/>
                <a:sym typeface="Trebuchet MS"/>
              </a:endParaRPr>
            </a:p>
          </p:txBody>
        </p:sp>
      </p:grpSp>
    </p:spTree>
  </p:cSld>
  <p:clrMapOvr>
    <a:masterClrMapping/>
  </p:clrMapOvr>
</p:sld>
</file>

<file path=ppt/theme/theme1.xml><?xml version="1.0" encoding="utf-8"?>
<a:theme xmlns:a="http://schemas.openxmlformats.org/drawingml/2006/main" name="Berli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1447</Words>
  <Application>Microsoft Office PowerPoint</Application>
  <PresentationFormat>Widescreen</PresentationFormat>
  <Paragraphs>204</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Trebuchet MS</vt:lpstr>
      <vt:lpstr>Berlin</vt:lpstr>
      <vt:lpstr>Investment Basics</vt:lpstr>
      <vt:lpstr>Lesson Goals</vt:lpstr>
      <vt:lpstr>Overview</vt:lpstr>
      <vt:lpstr>Savings and Investment</vt:lpstr>
      <vt:lpstr>Investment</vt:lpstr>
      <vt:lpstr>Process</vt:lpstr>
      <vt:lpstr>3 rules of Investment</vt:lpstr>
      <vt:lpstr>Steps in investments</vt:lpstr>
      <vt:lpstr>Interest rates</vt:lpstr>
      <vt:lpstr>Interest rates</vt:lpstr>
      <vt:lpstr>Factors affecting Interest rates</vt:lpstr>
      <vt:lpstr>Investment Avenues</vt:lpstr>
      <vt:lpstr>Investment Characteristics</vt:lpstr>
      <vt:lpstr>Equity Shares</vt:lpstr>
      <vt:lpstr>Debentures/ Bonds</vt:lpstr>
      <vt:lpstr>Mutual Funds</vt:lpstr>
      <vt:lpstr>Fixed Deposits</vt:lpstr>
      <vt:lpstr>Provident Fund(PF)</vt:lpstr>
      <vt:lpstr>Life Insurance Schemes</vt:lpstr>
      <vt:lpstr>Comparison</vt:lpstr>
      <vt:lpstr>Diversification</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Basics</dc:title>
  <cp:lastModifiedBy>Bachchu Kumar</cp:lastModifiedBy>
  <cp:revision>1</cp:revision>
  <dcterms:modified xsi:type="dcterms:W3CDTF">2020-10-28T07:29:57Z</dcterms:modified>
</cp:coreProperties>
</file>