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8"/>
  </p:notesMasterIdLst>
  <p:sldIdLst>
    <p:sldId id="257" r:id="rId2"/>
    <p:sldId id="265" r:id="rId3"/>
    <p:sldId id="266" r:id="rId4"/>
    <p:sldId id="267" r:id="rId5"/>
    <p:sldId id="268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359DFC-0F48-40AE-A305-49AAAEAA1F66}" type="datetimeFigureOut">
              <a:rPr lang="en-IN" smtClean="0"/>
              <a:t>22-05-2025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408A1-F907-4C77-B062-5563D01EDC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1212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" name="Google Shape;233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8405C-5B12-49FB-B41D-747938A0532D}" type="datetimeFigureOut">
              <a:rPr lang="en-IN" smtClean="0"/>
              <a:t>22-05-2025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2572-6D58-4271-831D-E0C5BB769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5419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8405C-5B12-49FB-B41D-747938A0532D}" type="datetimeFigureOut">
              <a:rPr lang="en-IN" smtClean="0"/>
              <a:t>22-05-2025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2572-6D58-4271-831D-E0C5BB769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5600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8405C-5B12-49FB-B41D-747938A0532D}" type="datetimeFigureOut">
              <a:rPr lang="en-IN" smtClean="0"/>
              <a:t>22-05-2025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2572-6D58-4271-831D-E0C5BB7698DE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6679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8405C-5B12-49FB-B41D-747938A0532D}" type="datetimeFigureOut">
              <a:rPr lang="en-IN" smtClean="0"/>
              <a:t>22-05-2025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2572-6D58-4271-831D-E0C5BB769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1108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8405C-5B12-49FB-B41D-747938A0532D}" type="datetimeFigureOut">
              <a:rPr lang="en-IN" smtClean="0"/>
              <a:t>22-05-2025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2572-6D58-4271-831D-E0C5BB7698DE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4671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8405C-5B12-49FB-B41D-747938A0532D}" type="datetimeFigureOut">
              <a:rPr lang="en-IN" smtClean="0"/>
              <a:t>22-05-2025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2572-6D58-4271-831D-E0C5BB769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8085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8405C-5B12-49FB-B41D-747938A0532D}" type="datetimeFigureOut">
              <a:rPr lang="en-IN" smtClean="0"/>
              <a:t>22-05-2025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2572-6D58-4271-831D-E0C5BB769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0601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8405C-5B12-49FB-B41D-747938A0532D}" type="datetimeFigureOut">
              <a:rPr lang="en-IN" smtClean="0"/>
              <a:t>22-05-2025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2572-6D58-4271-831D-E0C5BB769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9448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8405C-5B12-49FB-B41D-747938A0532D}" type="datetimeFigureOut">
              <a:rPr lang="en-IN" smtClean="0"/>
              <a:t>22-05-2025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2572-6D58-4271-831D-E0C5BB769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0198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8405C-5B12-49FB-B41D-747938A0532D}" type="datetimeFigureOut">
              <a:rPr lang="en-IN" smtClean="0"/>
              <a:t>22-05-2025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2572-6D58-4271-831D-E0C5BB769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8366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8405C-5B12-49FB-B41D-747938A0532D}" type="datetimeFigureOut">
              <a:rPr lang="en-IN" smtClean="0"/>
              <a:t>22-05-2025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2572-6D58-4271-831D-E0C5BB769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6145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8405C-5B12-49FB-B41D-747938A0532D}" type="datetimeFigureOut">
              <a:rPr lang="en-IN" smtClean="0"/>
              <a:t>22-05-2025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2572-6D58-4271-831D-E0C5BB769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3793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8405C-5B12-49FB-B41D-747938A0532D}" type="datetimeFigureOut">
              <a:rPr lang="en-IN" smtClean="0"/>
              <a:t>22-05-2025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2572-6D58-4271-831D-E0C5BB769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9884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8405C-5B12-49FB-B41D-747938A0532D}" type="datetimeFigureOut">
              <a:rPr lang="en-IN" smtClean="0"/>
              <a:t>22-05-2025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2572-6D58-4271-831D-E0C5BB769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4016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8405C-5B12-49FB-B41D-747938A0532D}" type="datetimeFigureOut">
              <a:rPr lang="en-IN" smtClean="0"/>
              <a:t>22-05-2025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2572-6D58-4271-831D-E0C5BB769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2749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2572-6D58-4271-831D-E0C5BB7698DE}" type="slidenum">
              <a:rPr lang="en-IN" smtClean="0"/>
              <a:t>‹#›</a:t>
            </a:fld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8405C-5B12-49FB-B41D-747938A0532D}" type="datetimeFigureOut">
              <a:rPr lang="en-IN" smtClean="0"/>
              <a:t>22-05-2025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801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8405C-5B12-49FB-B41D-747938A0532D}" type="datetimeFigureOut">
              <a:rPr lang="en-IN" smtClean="0"/>
              <a:t>22-05-2025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5CA2572-6D58-4271-831D-E0C5BB7698D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10605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5"/>
          <p:cNvSpPr txBox="1">
            <a:spLocks noGrp="1"/>
          </p:cNvSpPr>
          <p:nvPr>
            <p:ph type="ctrTitle"/>
          </p:nvPr>
        </p:nvSpPr>
        <p:spPr>
          <a:xfrm>
            <a:off x="689988" y="2020817"/>
            <a:ext cx="10812025" cy="214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ctr"/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ivo Narrow" panose="020B0604020202020204" charset="0"/>
                <a:ea typeface="Verdana" pitchFamily="34" charset="0"/>
                <a:cs typeface="Archivo Narrow" panose="020B0604020202020204" charset="0"/>
              </a:rPr>
              <a:t>ACM 302</a:t>
            </a:r>
            <a:b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ivo Narrow" panose="020B0604020202020204" charset="0"/>
                <a:ea typeface="Verdana" pitchFamily="34" charset="0"/>
                <a:cs typeface="Archivo Narrow" panose="020B0604020202020204" charset="0"/>
              </a:rPr>
            </a:b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ivo Narrow" panose="020B0604020202020204" charset="0"/>
                <a:ea typeface="Verdana" pitchFamily="34" charset="0"/>
                <a:cs typeface="Archivo Narrow" panose="020B0604020202020204" charset="0"/>
              </a:rPr>
              <a:t>INCOME TAX LAW</a:t>
            </a:r>
            <a:b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ivo Narrow" panose="020B0604020202020204" charset="0"/>
                <a:ea typeface="Verdana" pitchFamily="34" charset="0"/>
                <a:cs typeface="Archivo Narrow" panose="020B0604020202020204" charset="0"/>
              </a:rPr>
            </a:br>
            <a:br>
              <a:rPr lang="en-US" sz="6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chivo Narrow" panose="020B0604020202020204" charset="0"/>
                <a:ea typeface="Verdana" pitchFamily="34" charset="0"/>
                <a:cs typeface="Archivo Narrow" panose="020B0604020202020204" charset="0"/>
              </a:rPr>
            </a:br>
            <a:r>
              <a:rPr lang="en-US" sz="4800" dirty="0">
                <a:solidFill>
                  <a:schemeClr val="accent6"/>
                </a:solidFill>
                <a:latin typeface="Archivo Narrow" panose="020B0604020202020204" charset="0"/>
                <a:ea typeface="Verdana" pitchFamily="34" charset="0"/>
                <a:cs typeface="Archivo Narrow" panose="020B0604020202020204" charset="0"/>
              </a:rPr>
              <a:t>BACHELOR OF COMMERCE</a:t>
            </a:r>
            <a:endParaRPr lang="en-US" sz="4800" dirty="0">
              <a:solidFill>
                <a:schemeClr val="accent6"/>
              </a:solidFill>
              <a:latin typeface="Archivo Narrow" panose="020B0604020202020204" charset="0"/>
              <a:cs typeface="Archivo Narrow" panose="020B0604020202020204" charset="0"/>
            </a:endParaRPr>
          </a:p>
        </p:txBody>
      </p:sp>
      <p:sp>
        <p:nvSpPr>
          <p:cNvPr id="236" name="Google Shape;236;p35"/>
          <p:cNvSpPr txBox="1">
            <a:spLocks noGrp="1"/>
          </p:cNvSpPr>
          <p:nvPr>
            <p:ph type="subTitle" idx="1"/>
          </p:nvPr>
        </p:nvSpPr>
        <p:spPr>
          <a:xfrm>
            <a:off x="1332418" y="5158153"/>
            <a:ext cx="9265244" cy="78235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/>
            <a:r>
              <a:rPr lang="en-US" sz="2133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</a:rPr>
              <a:t>PROF. PRAMOD KUMAR</a:t>
            </a:r>
          </a:p>
          <a:p>
            <a:pPr algn="ctr"/>
            <a:r>
              <a:rPr lang="en-US" sz="2133">
                <a:latin typeface="Verdana" pitchFamily="34" charset="0"/>
                <a:ea typeface="Verdana" pitchFamily="34" charset="0"/>
              </a:rPr>
              <a:t>DAYALBAGH EDUCATIONAL INSTITUTE, DEEMED TO BE UNIVERSITY, DAYALBAGH, AGRA (WEBSITE: www.dei.ac.in)</a:t>
            </a:r>
          </a:p>
          <a:p>
            <a:pPr algn="ctr"/>
            <a:r>
              <a:rPr lang="en-US" sz="2133">
                <a:latin typeface="Verdana" pitchFamily="34" charset="0"/>
                <a:ea typeface="Verdana" pitchFamily="34" charset="0"/>
              </a:rPr>
              <a:t>(NAAC  A+)</a:t>
            </a:r>
            <a:endParaRPr lang="en-US" sz="2133" dirty="0">
              <a:latin typeface="Verdana" pitchFamily="34" charset="0"/>
              <a:ea typeface="Verdana" pitchFamily="34" charset="0"/>
            </a:endParaRPr>
          </a:p>
        </p:txBody>
      </p:sp>
      <p:pic>
        <p:nvPicPr>
          <p:cNvPr id="3" name="Google Shape;852;p75">
            <a:extLst>
              <a:ext uri="{FF2B5EF4-FFF2-40B4-BE49-F238E27FC236}">
                <a16:creationId xmlns:a16="http://schemas.microsoft.com/office/drawing/2014/main" id="{2E7DAE35-DF03-A2E5-EF96-E6C769E85D9D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807192" y="3859479"/>
            <a:ext cx="2127093" cy="22767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26B91-4556-1A98-BECF-D7D736FEF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Exempted Perquisites-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23A56-06FA-C7AC-1DDF-59646E160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Medical Benefits</a:t>
            </a:r>
          </a:p>
          <a:p>
            <a:pPr marL="400050" indent="-400050">
              <a:buAutoNum type="romanLcParenBoth"/>
            </a:pPr>
            <a:r>
              <a:rPr lang="en-US" b="1" dirty="0"/>
              <a:t>Treatment within India- </a:t>
            </a:r>
          </a:p>
          <a:p>
            <a:pPr>
              <a:buAutoNum type="alphaLcParenBoth"/>
            </a:pPr>
            <a:r>
              <a:rPr lang="en-US" dirty="0"/>
              <a:t>hospital maintained/owned by employer.</a:t>
            </a:r>
          </a:p>
          <a:p>
            <a:pPr>
              <a:buAutoNum type="alphaLcParenBoth"/>
            </a:pPr>
            <a:r>
              <a:rPr lang="en-US" dirty="0"/>
              <a:t>Government hospital</a:t>
            </a:r>
          </a:p>
          <a:p>
            <a:pPr>
              <a:buAutoNum type="alphaLcParenBoth"/>
            </a:pPr>
            <a:r>
              <a:rPr lang="en-US" dirty="0"/>
              <a:t>Prescribed diseases or ailments in any hospital approved by Chief Commissioner</a:t>
            </a:r>
          </a:p>
          <a:p>
            <a:pPr>
              <a:buAutoNum type="alphaLcParenBoth"/>
            </a:pPr>
            <a:r>
              <a:rPr lang="en-US" dirty="0"/>
              <a:t>Health insurance premium</a:t>
            </a:r>
          </a:p>
          <a:p>
            <a:pPr>
              <a:buAutoNum type="alphaLcParenBoth"/>
            </a:pPr>
            <a:r>
              <a:rPr lang="en-US" dirty="0"/>
              <a:t>Reimbursement of health insurance premium</a:t>
            </a:r>
          </a:p>
          <a:p>
            <a:pPr marL="0" indent="0">
              <a:buNone/>
            </a:pPr>
            <a:r>
              <a:rPr lang="en-US" dirty="0"/>
              <a:t>(ii) </a:t>
            </a:r>
            <a:r>
              <a:rPr lang="en-US" b="1" dirty="0"/>
              <a:t>Medical treatment outside India-</a:t>
            </a:r>
          </a:p>
          <a:p>
            <a:pPr marL="0" indent="0">
              <a:buNone/>
            </a:pPr>
            <a:r>
              <a:rPr lang="en-US" b="1" dirty="0"/>
              <a:t>(a) Permitted expenses by RBI</a:t>
            </a:r>
          </a:p>
          <a:p>
            <a:pPr>
              <a:buAutoNum type="alphaLcParenBoth"/>
            </a:pPr>
            <a:endParaRPr lang="en-US" dirty="0"/>
          </a:p>
          <a:p>
            <a:pPr marL="400050" indent="-400050">
              <a:buAutoNum type="romanLcParenBoth"/>
            </a:pPr>
            <a:endParaRPr lang="en-US" dirty="0"/>
          </a:p>
          <a:p>
            <a:pPr marL="400050" indent="-400050">
              <a:buAutoNum type="romanLcParenBoth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3790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AA62E-B05C-CF7C-AF37-8DBCF8C4A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Exempted Perquisites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627E8-DEDD-C291-C42C-894A56977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(b) Travelling expenses, stay expenses of patient and one attendant– up to RBI limit. Travelling expenses—in case GTI does not exceed Rs. 2,00,000.</a:t>
            </a:r>
          </a:p>
          <a:p>
            <a:pPr marL="0" indent="0">
              <a:buNone/>
            </a:pPr>
            <a:r>
              <a:rPr lang="en-US" dirty="0"/>
              <a:t>(Reimbursement of (ii) expenses, same provisions.</a:t>
            </a:r>
          </a:p>
          <a:p>
            <a:pPr marL="0" indent="0">
              <a:buNone/>
            </a:pPr>
            <a:r>
              <a:rPr lang="en-US" dirty="0"/>
              <a:t>Members of the family—Spouse and children of the employee, parents, brothers and sisters of the employee or any of them wholly or mainly dependent on the employee.</a:t>
            </a:r>
          </a:p>
          <a:p>
            <a:r>
              <a:rPr lang="en-IN" dirty="0"/>
              <a:t>Refreshment provided in office</a:t>
            </a:r>
          </a:p>
          <a:p>
            <a:r>
              <a:rPr lang="en-IN" dirty="0"/>
              <a:t>Residential accommodation provided at site</a:t>
            </a:r>
          </a:p>
          <a:p>
            <a:r>
              <a:rPr lang="en-IN" dirty="0"/>
              <a:t>Expenses of telephones including mobile phone and internet.</a:t>
            </a:r>
          </a:p>
          <a:p>
            <a:r>
              <a:rPr lang="en-IN" dirty="0"/>
              <a:t>Employer’s contribution to Staff Group insurance scheme.</a:t>
            </a:r>
          </a:p>
        </p:txBody>
      </p:sp>
    </p:spTree>
    <p:extLst>
      <p:ext uri="{BB962C8B-B14F-4D97-AF65-F5344CB8AC3E}">
        <p14:creationId xmlns:p14="http://schemas.microsoft.com/office/powerpoint/2010/main" val="4286646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FAAF2-5307-54B0-B850-7812F2B9D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Exempted Perquisites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FDFB1-F31A-BEF6-B2A1-ED3530093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Scholarships to employees or their children</a:t>
            </a:r>
          </a:p>
          <a:p>
            <a:r>
              <a:rPr lang="en-US" dirty="0"/>
              <a:t>Facility of conveyance from residence to office and vice versa (Common)</a:t>
            </a:r>
          </a:p>
          <a:p>
            <a:r>
              <a:rPr lang="en-US" dirty="0"/>
              <a:t>Fee of Refresher courses</a:t>
            </a:r>
          </a:p>
          <a:p>
            <a:r>
              <a:rPr lang="en-US" dirty="0"/>
              <a:t>Tax paid by the employer on perquisites</a:t>
            </a:r>
          </a:p>
          <a:p>
            <a:r>
              <a:rPr lang="en-US" dirty="0"/>
              <a:t>Perquisites to Government employees posted outside India.</a:t>
            </a:r>
          </a:p>
          <a:p>
            <a:r>
              <a:rPr lang="en-US" dirty="0"/>
              <a:t>Rent free house and conveyance facility to high court and supreme court judges.</a:t>
            </a:r>
          </a:p>
          <a:p>
            <a:r>
              <a:rPr lang="en-US" dirty="0"/>
              <a:t>Rent free furnished house to a Minister, specified officers </a:t>
            </a:r>
            <a:r>
              <a:rPr lang="en-US"/>
              <a:t>of parliament, or </a:t>
            </a:r>
            <a:r>
              <a:rPr lang="en-US" dirty="0"/>
              <a:t>leader of opposition in parliament. </a:t>
            </a:r>
          </a:p>
          <a:p>
            <a:r>
              <a:rPr lang="en-US" dirty="0"/>
              <a:t>Family planning expenses are spent by the employer among its employees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39122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6C6FB-C8E4-F1F9-3A1F-BD345CF56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Exempted Perquisites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EC32E-86A2-C0AC-F443-60695FBC0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Laptops or computer –for personal use of employee or member of family</a:t>
            </a:r>
          </a:p>
          <a:p>
            <a:r>
              <a:rPr lang="en-US" dirty="0"/>
              <a:t>Interest free or concessional loan—aggregate amount does not exceed Rs. 20,000 in PY.</a:t>
            </a:r>
          </a:p>
          <a:p>
            <a:r>
              <a:rPr lang="en-US" dirty="0"/>
              <a:t>Transfer of movable assets(other than-computers, electronic items and car)—after using10 years or more.</a:t>
            </a:r>
          </a:p>
          <a:p>
            <a:r>
              <a:rPr lang="en-US" dirty="0"/>
              <a:t>Journals, periodicals , newspapers required for discharge of work.</a:t>
            </a:r>
          </a:p>
          <a:p>
            <a:r>
              <a:rPr lang="en-US" dirty="0"/>
              <a:t>Leave Travel Concession-Indian as well as foreigners. Block of four calendar years (2022-2025)---one or two as the case may be. Family means---same in case of medical benefits. Number of children—two (born after 1.10.1998) No restriction on children—born before 1.10.1998 or multiple births after one child. (Eligible amount or actual amount spent----less) will be exempted.</a:t>
            </a:r>
          </a:p>
        </p:txBody>
      </p:sp>
    </p:spTree>
    <p:extLst>
      <p:ext uri="{BB962C8B-B14F-4D97-AF65-F5344CB8AC3E}">
        <p14:creationId xmlns:p14="http://schemas.microsoft.com/office/powerpoint/2010/main" val="3306956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rgbClr val="FFC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09716-D21C-B0B5-BEFA-DF711F52C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2050" y="3181582"/>
            <a:ext cx="5448300" cy="1325563"/>
          </a:xfrm>
        </p:spPr>
        <p:txBody>
          <a:bodyPr/>
          <a:lstStyle/>
          <a:p>
            <a:r>
              <a:rPr lang="en-US" b="1" i="1" dirty="0">
                <a:latin typeface="Arial Rounded MT Bold" panose="020F0704030504030204" pitchFamily="34" charset="0"/>
              </a:rPr>
              <a:t>Thank you…..!</a:t>
            </a:r>
            <a:endParaRPr lang="en-IN" b="1" i="1" dirty="0">
              <a:latin typeface="Arial Rounded MT Bold" panose="020F0704030504030204" pitchFamily="34" charset="0"/>
            </a:endParaRPr>
          </a:p>
        </p:txBody>
      </p:sp>
      <p:grpSp>
        <p:nvGrpSpPr>
          <p:cNvPr id="3" name="Google Shape;266;p37">
            <a:extLst>
              <a:ext uri="{FF2B5EF4-FFF2-40B4-BE49-F238E27FC236}">
                <a16:creationId xmlns:a16="http://schemas.microsoft.com/office/drawing/2014/main" id="{18E4DC5A-0C6C-E175-2092-42AF1B3D31F6}"/>
              </a:ext>
            </a:extLst>
          </p:cNvPr>
          <p:cNvGrpSpPr/>
          <p:nvPr/>
        </p:nvGrpSpPr>
        <p:grpSpPr>
          <a:xfrm>
            <a:off x="378310" y="482228"/>
            <a:ext cx="4212740" cy="5766172"/>
            <a:chOff x="228598" y="139328"/>
            <a:chExt cx="2993540" cy="4181164"/>
          </a:xfrm>
        </p:grpSpPr>
        <p:pic>
          <p:nvPicPr>
            <p:cNvPr id="4" name="Google Shape;267;p37">
              <a:extLst>
                <a:ext uri="{FF2B5EF4-FFF2-40B4-BE49-F238E27FC236}">
                  <a16:creationId xmlns:a16="http://schemas.microsoft.com/office/drawing/2014/main" id="{A0B0B8C2-9261-4FD8-F8FB-4F70743C0EA8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228598" y="139328"/>
              <a:ext cx="1959155" cy="195735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Google Shape;268;p37">
              <a:extLst>
                <a:ext uri="{FF2B5EF4-FFF2-40B4-BE49-F238E27FC236}">
                  <a16:creationId xmlns:a16="http://schemas.microsoft.com/office/drawing/2014/main" id="{B8B25E15-1A13-03AE-43D8-8BA2B91E9F97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605675" y="1477001"/>
              <a:ext cx="1853327" cy="1799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269;p37">
              <a:extLst>
                <a:ext uri="{FF2B5EF4-FFF2-40B4-BE49-F238E27FC236}">
                  <a16:creationId xmlns:a16="http://schemas.microsoft.com/office/drawing/2014/main" id="{D2B0C373-2D44-BB41-69C0-848337247C82}"/>
                </a:ext>
              </a:extLst>
            </p:cNvPr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837491" y="4151258"/>
              <a:ext cx="1384646" cy="16923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270;p37">
              <a:extLst>
                <a:ext uri="{FF2B5EF4-FFF2-40B4-BE49-F238E27FC236}">
                  <a16:creationId xmlns:a16="http://schemas.microsoft.com/office/drawing/2014/main" id="{00FECC2F-DA49-0126-3D57-8370205306AF}"/>
                </a:ext>
              </a:extLst>
            </p:cNvPr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1224196" y="3698479"/>
              <a:ext cx="1387211" cy="169234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5335844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269</TotalTime>
  <Words>418</Words>
  <Application>Microsoft Office PowerPoint</Application>
  <PresentationFormat>Widescreen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Aptos</vt:lpstr>
      <vt:lpstr>Archivo Narrow</vt:lpstr>
      <vt:lpstr>Arial</vt:lpstr>
      <vt:lpstr>Arial Rounded MT Bold</vt:lpstr>
      <vt:lpstr>Trebuchet MS</vt:lpstr>
      <vt:lpstr>Verdana</vt:lpstr>
      <vt:lpstr>Wingdings 3</vt:lpstr>
      <vt:lpstr>Facet</vt:lpstr>
      <vt:lpstr>ACM 302 INCOME TAX LAW  BACHELOR OF COMMERCE</vt:lpstr>
      <vt:lpstr>Exempted Perquisites-</vt:lpstr>
      <vt:lpstr>Exempted Perquisites</vt:lpstr>
      <vt:lpstr>Exempted Perquisites</vt:lpstr>
      <vt:lpstr>Exempted Perquisites</vt:lpstr>
      <vt:lpstr>Thank you…..!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foc1</dc:creator>
  <cp:lastModifiedBy>foc1</cp:lastModifiedBy>
  <cp:revision>45</cp:revision>
  <dcterms:created xsi:type="dcterms:W3CDTF">2025-05-08T10:57:51Z</dcterms:created>
  <dcterms:modified xsi:type="dcterms:W3CDTF">2025-05-22T12:58:52Z</dcterms:modified>
</cp:coreProperties>
</file>